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1"/>
  </p:sldMasterIdLst>
  <p:notesMasterIdLst>
    <p:notesMasterId r:id="rId34"/>
  </p:notesMasterIdLst>
  <p:handoutMasterIdLst>
    <p:handoutMasterId r:id="rId35"/>
  </p:handoutMasterIdLst>
  <p:sldIdLst>
    <p:sldId id="256" r:id="rId2"/>
    <p:sldId id="325" r:id="rId3"/>
    <p:sldId id="329" r:id="rId4"/>
    <p:sldId id="330" r:id="rId5"/>
    <p:sldId id="331" r:id="rId6"/>
    <p:sldId id="327" r:id="rId7"/>
    <p:sldId id="332" r:id="rId8"/>
    <p:sldId id="334" r:id="rId9"/>
    <p:sldId id="328" r:id="rId10"/>
    <p:sldId id="335" r:id="rId11"/>
    <p:sldId id="336" r:id="rId12"/>
    <p:sldId id="337" r:id="rId13"/>
    <p:sldId id="340" r:id="rId14"/>
    <p:sldId id="287" r:id="rId15"/>
    <p:sldId id="345" r:id="rId16"/>
    <p:sldId id="306" r:id="rId17"/>
    <p:sldId id="307" r:id="rId18"/>
    <p:sldId id="310" r:id="rId19"/>
    <p:sldId id="311" r:id="rId20"/>
    <p:sldId id="312" r:id="rId21"/>
    <p:sldId id="315" r:id="rId22"/>
    <p:sldId id="341" r:id="rId23"/>
    <p:sldId id="314" r:id="rId24"/>
    <p:sldId id="316" r:id="rId25"/>
    <p:sldId id="342" r:id="rId26"/>
    <p:sldId id="343" r:id="rId27"/>
    <p:sldId id="320" r:id="rId28"/>
    <p:sldId id="321" r:id="rId29"/>
    <p:sldId id="344" r:id="rId30"/>
    <p:sldId id="346" r:id="rId31"/>
    <p:sldId id="323" r:id="rId32"/>
    <p:sldId id="324" r:id="rId33"/>
  </p:sldIdLst>
  <p:sldSz cx="9144000" cy="6858000" type="screen4x3"/>
  <p:notesSz cx="9601200" cy="7315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3FB"/>
    <a:srgbClr val="FF0000"/>
    <a:srgbClr val="FF5050"/>
    <a:srgbClr val="01FD61"/>
    <a:srgbClr val="FF6600"/>
    <a:srgbClr val="FFCC99"/>
    <a:srgbClr val="FF9966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16" autoAdjust="0"/>
    <p:restoredTop sz="95463" autoAdjust="0"/>
  </p:normalViewPr>
  <p:slideViewPr>
    <p:cSldViewPr snapToGrid="0">
      <p:cViewPr>
        <p:scale>
          <a:sx n="117" d="100"/>
          <a:sy n="117" d="100"/>
        </p:scale>
        <p:origin x="1251" y="66"/>
      </p:cViewPr>
      <p:guideLst>
        <p:guide orient="horz" pos="222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-366" y="1392"/>
      </p:cViewPr>
      <p:guideLst>
        <p:guide orient="horz" pos="2304"/>
        <p:guide pos="3024"/>
      </p:guideLst>
    </p:cSldViewPr>
  </p:notesViewPr>
  <p:gridSpacing cx="914400" cy="9144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98" tIns="45249" rIns="90498" bIns="45249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7046" y="0"/>
            <a:ext cx="4162618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98" tIns="45249" rIns="90498" bIns="4524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83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47747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98" tIns="45249" rIns="90498" bIns="45249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83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7046" y="6947747"/>
            <a:ext cx="4162618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498" tIns="45249" rIns="90498" bIns="4524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2A05473B-1400-4F46-8FA3-1E31A804D0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4.png>
</file>

<file path=ppt/media/image5.jpeg>
</file>

<file path=ppt/media/image6.jpeg>
</file>

<file path=ppt/media/image7.jpe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58" tIns="45678" rIns="91358" bIns="45678" numCol="1" anchor="t" anchorCtr="0" compatLnSpc="1">
            <a:prstTxWarp prst="textNoShape">
              <a:avLst/>
            </a:prstTxWarp>
          </a:bodyPr>
          <a:lstStyle>
            <a:lvl1pPr defTabSz="912833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583" y="0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58" tIns="45678" rIns="91358" bIns="45678" numCol="1" anchor="t" anchorCtr="0" compatLnSpc="1">
            <a:prstTxWarp prst="textNoShape">
              <a:avLst/>
            </a:prstTxWarp>
          </a:bodyPr>
          <a:lstStyle>
            <a:lvl1pPr algn="r" defTabSz="912833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3388" y="550863"/>
            <a:ext cx="3654425" cy="27416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80571" y="3474721"/>
            <a:ext cx="7040061" cy="3291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58" tIns="45678" rIns="91358" bIns="4567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49440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58" tIns="45678" rIns="91358" bIns="45678" numCol="1" anchor="b" anchorCtr="0" compatLnSpc="1">
            <a:prstTxWarp prst="textNoShape">
              <a:avLst/>
            </a:prstTxWarp>
          </a:bodyPr>
          <a:lstStyle>
            <a:lvl1pPr defTabSz="912833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583" y="6949440"/>
            <a:ext cx="4162619" cy="365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58" tIns="45678" rIns="91358" bIns="45678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4AC960E1-A7F1-47DA-8AEC-1ED67F7F39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grpSp>
          <p:nvGrpSpPr>
            <p:cNvPr id="7" name="Group 5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8" name="Rectangle 6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9" name="Rectangle 7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0" name="Rectangle 8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1" name="Rectangle 9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2" name="Rectangle 10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3" name="Rectangle 11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 sz="2400" smtClean="0">
                  <a:latin typeface="Times New Roman" panose="02020603050405020304" pitchFamily="18" charset="0"/>
                </a:endParaRPr>
              </a:p>
            </p:txBody>
          </p:sp>
        </p:grpSp>
      </p:grpSp>
      <p:sp>
        <p:nvSpPr>
          <p:cNvPr id="178195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8196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8" name="Rectangle 1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Rectangle 1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" name="Rectangle 1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C6E245-F31A-4D4A-A712-CDD6909E82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203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1F4924-F406-4793-BEAB-29E0B1DEF7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785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7435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7435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3FC171-6812-4EB9-95A0-B3E67BFA6F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970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7905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419225"/>
            <a:ext cx="4038600" cy="47815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419225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886200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691AB0-AB4D-44E6-97FC-33B816DEC5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3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457200"/>
            <a:ext cx="8229600" cy="7905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419225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419225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886200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886200"/>
            <a:ext cx="4038600" cy="2314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322127-B6E8-45FF-8D8A-A6AE91C880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99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3D9859-64EB-4783-B7E1-1FFC5D1E17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728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CD869F-FF63-4201-B4D7-E5ED744FFB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492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9225"/>
            <a:ext cx="4038600" cy="4781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9225"/>
            <a:ext cx="4038600" cy="4781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427DBC-E929-4F57-859F-879105E7E0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39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D556BD-FA31-4C4F-84FA-C4443EF917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30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7BA37C-7498-4BAB-8758-CAFD6FCE05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764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509102-6B73-453F-8E42-E7230DBB114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59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C84AEA-FC05-4983-964F-6F91055047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786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492FA-0891-496A-AF81-C03B593BD9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987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7155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anose="020B0A04020102020204" pitchFamily="34" charset="0"/>
              </a:defRPr>
            </a:lvl1pPr>
          </a:lstStyle>
          <a:p>
            <a:pPr>
              <a:defRPr/>
            </a:pPr>
            <a:fld id="{7E822B26-A10D-4E3B-9BF5-72E854522C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1028" name="Group 4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1032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3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4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hlink"/>
                </a:solidFill>
              </a:endParaRPr>
            </a:p>
          </p:txBody>
        </p:sp>
        <p:sp>
          <p:nvSpPr>
            <p:cNvPr id="1035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hlink"/>
                </a:solidFill>
              </a:endParaRPr>
            </a:p>
          </p:txBody>
        </p:sp>
        <p:sp>
          <p:nvSpPr>
            <p:cNvPr id="1036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accent2"/>
                </a:solidFill>
              </a:endParaRPr>
            </a:p>
          </p:txBody>
        </p:sp>
        <p:sp>
          <p:nvSpPr>
            <p:cNvPr id="1037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hlink"/>
                </a:solidFill>
              </a:endParaRPr>
            </a:p>
          </p:txBody>
        </p:sp>
        <p:sp>
          <p:nvSpPr>
            <p:cNvPr id="1038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z="2400" smtClean="0">
                <a:latin typeface="Times New Roman" panose="02020603050405020304" pitchFamily="18" charset="0"/>
              </a:endParaRPr>
            </a:p>
          </p:txBody>
        </p:sp>
        <p:sp>
          <p:nvSpPr>
            <p:cNvPr id="1039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accent2"/>
                </a:solidFill>
              </a:endParaRPr>
            </a:p>
          </p:txBody>
        </p:sp>
        <p:sp>
          <p:nvSpPr>
            <p:cNvPr id="1040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 smtClean="0">
                <a:solidFill>
                  <a:schemeClr val="accent2"/>
                </a:solidFill>
              </a:endParaRPr>
            </a:p>
          </p:txBody>
        </p:sp>
      </p:grp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79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419225"/>
            <a:ext cx="8229600" cy="478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77168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34" r:id="rId1"/>
    <p:sldLayoutId id="2147484122" r:id="rId2"/>
    <p:sldLayoutId id="2147484123" r:id="rId3"/>
    <p:sldLayoutId id="2147484124" r:id="rId4"/>
    <p:sldLayoutId id="2147484125" r:id="rId5"/>
    <p:sldLayoutId id="2147484126" r:id="rId6"/>
    <p:sldLayoutId id="2147484127" r:id="rId7"/>
    <p:sldLayoutId id="2147484128" r:id="rId8"/>
    <p:sldLayoutId id="2147484129" r:id="rId9"/>
    <p:sldLayoutId id="2147484130" r:id="rId10"/>
    <p:sldLayoutId id="2147484131" r:id="rId11"/>
    <p:sldLayoutId id="2147484132" r:id="rId12"/>
    <p:sldLayoutId id="2147484133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sz="3600" smtClean="0"/>
              <a:t>Parallel Architectures</a:t>
            </a:r>
            <a:br>
              <a:rPr lang="en-US" altLang="en-US" sz="3600" smtClean="0"/>
            </a:br>
            <a:endParaRPr lang="en-US" altLang="en-US" sz="3600" smtClean="0"/>
          </a:p>
        </p:txBody>
      </p:sp>
      <p:sp>
        <p:nvSpPr>
          <p:cNvPr id="512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CS121 Parallel Computing</a:t>
            </a:r>
          </a:p>
          <a:p>
            <a:pPr eaLnBrk="1" hangingPunct="1"/>
            <a:r>
              <a:rPr lang="en-US" altLang="en-US" smtClean="0"/>
              <a:t>Fall </a:t>
            </a:r>
            <a:r>
              <a:rPr lang="en-US" altLang="en-US" smtClean="0"/>
              <a:t>2021</a:t>
            </a:r>
            <a:endParaRPr lang="en-US" altLang="en-US"/>
          </a:p>
          <a:p>
            <a:pPr eaLnBrk="1" hangingPunct="1"/>
            <a:endParaRPr lang="en-US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s://www.researchgate.net/publication/291014351/figure/fig3/AS:319984468283404@1453301650572/Cache-hit-rate-versus-cache-size-under-different-network-topologie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549" y="1247775"/>
            <a:ext cx="2774780" cy="2673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Caching performance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419224"/>
            <a:ext cx="6138808" cy="5382268"/>
          </a:xfrm>
        </p:spPr>
        <p:txBody>
          <a:bodyPr>
            <a:normAutofit fontScale="62500" lnSpcReduction="20000"/>
          </a:bodyPr>
          <a:lstStyle/>
          <a:p>
            <a:r>
              <a:rPr lang="en-US" smtClean="0"/>
              <a:t>Cache hit rate is the proportion of data accesses serviced from the cache.</a:t>
            </a:r>
          </a:p>
          <a:p>
            <a:pPr lvl="1"/>
            <a:r>
              <a:rPr lang="en-US" smtClean="0"/>
              <a:t>Typically a concave function in the cache size.</a:t>
            </a:r>
          </a:p>
          <a:p>
            <a:r>
              <a:rPr lang="en-US"/>
              <a:t>Processors have several layers of cache, each layer </a:t>
            </a:r>
            <a:r>
              <a:rPr lang="en-US" smtClean="0"/>
              <a:t>faster </a:t>
            </a:r>
            <a:r>
              <a:rPr lang="en-US"/>
              <a:t>but smaller.</a:t>
            </a:r>
          </a:p>
          <a:p>
            <a:r>
              <a:rPr lang="en-US"/>
              <a:t>Algorithms can sometimes be transformed to have greater locality</a:t>
            </a:r>
            <a:r>
              <a:rPr lang="en-US" smtClean="0"/>
              <a:t>.</a:t>
            </a:r>
          </a:p>
          <a:p>
            <a:r>
              <a:rPr lang="en-US" smtClean="0"/>
              <a:t>Caches can dramatically improve performance.</a:t>
            </a:r>
          </a:p>
          <a:p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1 GHz processor with 100 ns latency DRAM. Assume one round trip per word, one FLOP per word transferred.</a:t>
            </a:r>
          </a:p>
          <a:p>
            <a:pPr lvl="1"/>
            <a:r>
              <a:rPr lang="en-US" smtClean="0"/>
              <a:t>Transfer 10M words / sec </a:t>
            </a:r>
            <a:r>
              <a:rPr lang="en-US" smtClean="0">
                <a:latin typeface="Symbol" panose="05050102010706020507" pitchFamily="18" charset="2"/>
              </a:rPr>
              <a:t>Þ </a:t>
            </a:r>
            <a:r>
              <a:rPr lang="en-US" smtClean="0"/>
              <a:t>10 MFLOPS.</a:t>
            </a:r>
          </a:p>
          <a:p>
            <a:pPr lvl="1"/>
            <a:r>
              <a:rPr lang="en-US" smtClean="0"/>
              <a:t>Suppose cache has 5 ns latency and 80% hit rate.</a:t>
            </a:r>
          </a:p>
          <a:p>
            <a:pPr lvl="2"/>
            <a:r>
              <a:rPr lang="en-US" smtClean="0"/>
              <a:t>Avg latency per word = 5*0.8 + 100*0.2 = 24 ns. </a:t>
            </a:r>
          </a:p>
          <a:p>
            <a:pPr lvl="2"/>
            <a:r>
              <a:rPr lang="en-US" smtClean="0"/>
              <a:t>Transfer 42M words / sec </a:t>
            </a:r>
            <a:r>
              <a:rPr lang="en-US">
                <a:latin typeface="Symbol" panose="05050102010706020507" pitchFamily="18" charset="2"/>
              </a:rPr>
              <a:t>Þ </a:t>
            </a:r>
            <a:r>
              <a:rPr lang="en-US" smtClean="0"/>
              <a:t>42 </a:t>
            </a:r>
            <a:r>
              <a:rPr lang="en-US"/>
              <a:t>MFLOPS</a:t>
            </a:r>
            <a:r>
              <a:rPr lang="en-US" smtClean="0"/>
              <a:t>.</a:t>
            </a:r>
          </a:p>
          <a:p>
            <a:pPr lvl="1"/>
            <a:r>
              <a:rPr lang="en-US" smtClean="0"/>
              <a:t>With 90% hit rate, latency = 5*0.9+100*0.1 = 14.5 </a:t>
            </a:r>
            <a:r>
              <a:rPr lang="en-US">
                <a:latin typeface="Symbol" panose="05050102010706020507" pitchFamily="18" charset="2"/>
              </a:rPr>
              <a:t>Þ </a:t>
            </a:r>
            <a:r>
              <a:rPr lang="en-US" smtClean="0"/>
              <a:t>69 MFLOPS.</a:t>
            </a:r>
            <a:endParaRPr lang="en-US"/>
          </a:p>
          <a:p>
            <a:pPr lvl="2"/>
            <a:endParaRPr lang="en-US" smtClean="0"/>
          </a:p>
          <a:p>
            <a:pPr lvl="1"/>
            <a:endParaRPr lang="en-US" smtClean="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62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Processor architectures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4"/>
            <a:ext cx="8229600" cy="2972977"/>
          </a:xfrm>
        </p:spPr>
        <p:txBody>
          <a:bodyPr>
            <a:normAutofit fontScale="92500" lnSpcReduction="20000"/>
          </a:bodyPr>
          <a:lstStyle/>
          <a:p>
            <a:r>
              <a:rPr lang="en-US" smtClean="0"/>
              <a:t>A core is an independent execution unit that can run one or more threads.</a:t>
            </a:r>
          </a:p>
          <a:p>
            <a:r>
              <a:rPr lang="en-US" smtClean="0"/>
              <a:t>Core contains memory controller, instruction fetch / decoder, execution units, registers storing CPU state, etc.</a:t>
            </a:r>
          </a:p>
          <a:p>
            <a:r>
              <a:rPr lang="en-US" smtClean="0"/>
              <a:t>Cores and caches can be combined in various ways to form processors.</a:t>
            </a:r>
            <a:endParaRPr lang="en-US"/>
          </a:p>
        </p:txBody>
      </p:sp>
      <p:pic>
        <p:nvPicPr>
          <p:cNvPr id="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147" y="4522324"/>
            <a:ext cx="2363788" cy="171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5"/>
          <p:cNvSpPr txBox="1">
            <a:spLocks noChangeArrowheads="1"/>
          </p:cNvSpPr>
          <p:nvPr/>
        </p:nvSpPr>
        <p:spPr bwMode="auto">
          <a:xfrm>
            <a:off x="3080910" y="6241586"/>
            <a:ext cx="28781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Single core processor</a:t>
            </a:r>
          </a:p>
        </p:txBody>
      </p:sp>
    </p:spTree>
    <p:extLst>
      <p:ext uri="{BB962C8B-B14F-4D97-AF65-F5344CB8AC3E}">
        <p14:creationId xmlns:p14="http://schemas.microsoft.com/office/powerpoint/2010/main" val="2901814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Processor architectures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5"/>
            <a:ext cx="8429946" cy="3481548"/>
          </a:xfrm>
        </p:spPr>
        <p:txBody>
          <a:bodyPr>
            <a:normAutofit fontScale="70000" lnSpcReduction="20000"/>
          </a:bodyPr>
          <a:lstStyle/>
          <a:p>
            <a:r>
              <a:rPr lang="en-US"/>
              <a:t>A multiprocessor contains several cores communicating through </a:t>
            </a:r>
            <a:r>
              <a:rPr lang="en-US" smtClean="0"/>
              <a:t>memory.</a:t>
            </a:r>
            <a:endParaRPr lang="en-US"/>
          </a:p>
          <a:p>
            <a:pPr>
              <a:defRPr/>
            </a:pPr>
            <a:r>
              <a:rPr lang="en-US" smtClean="0"/>
              <a:t>A multicore (aka CMP, or chip multiprocessor) has several cores </a:t>
            </a:r>
            <a:r>
              <a:rPr lang="en-US"/>
              <a:t>on a single </a:t>
            </a:r>
            <a:r>
              <a:rPr lang="en-US" smtClean="0"/>
              <a:t>die.</a:t>
            </a:r>
            <a:endParaRPr lang="en-US"/>
          </a:p>
          <a:p>
            <a:pPr lvl="1">
              <a:defRPr/>
            </a:pPr>
            <a:r>
              <a:rPr lang="en-US"/>
              <a:t>Each core is a complete processor, with own execution unit and CPU state</a:t>
            </a:r>
            <a:r>
              <a:rPr lang="en-US" smtClean="0"/>
              <a:t>.</a:t>
            </a:r>
          </a:p>
          <a:p>
            <a:pPr lvl="1">
              <a:defRPr/>
            </a:pPr>
            <a:r>
              <a:rPr lang="en-US" smtClean="0"/>
              <a:t>Cores share an L2 / L3 cache.</a:t>
            </a:r>
          </a:p>
          <a:p>
            <a:pPr lvl="2">
              <a:defRPr/>
            </a:pPr>
            <a:r>
              <a:rPr lang="en-US" smtClean="0"/>
              <a:t>Increases cache utilization, but might cause thrashing.</a:t>
            </a:r>
            <a:endParaRPr lang="en-US"/>
          </a:p>
          <a:p>
            <a:pPr lvl="1">
              <a:defRPr/>
            </a:pPr>
            <a:r>
              <a:rPr lang="en-US"/>
              <a:t>Threads on different cores run simultaneously</a:t>
            </a:r>
            <a:r>
              <a:rPr lang="en-US" smtClean="0"/>
              <a:t>.</a:t>
            </a:r>
          </a:p>
          <a:p>
            <a:pPr lvl="1">
              <a:defRPr/>
            </a:pPr>
            <a:r>
              <a:rPr lang="en-US" smtClean="0"/>
              <a:t>Allows fast communication (i.e. cache coherency) between cores.</a:t>
            </a:r>
            <a:endParaRPr lang="en-US"/>
          </a:p>
          <a:p>
            <a:pPr lvl="1">
              <a:defRPr/>
            </a:pPr>
            <a:r>
              <a:rPr lang="en-US"/>
              <a:t>Cheap to manufacture, </a:t>
            </a:r>
            <a:r>
              <a:rPr lang="en-US" smtClean="0"/>
              <a:t>simpler board design, very </a:t>
            </a:r>
            <a:r>
              <a:rPr lang="en-US"/>
              <a:t>popular.</a:t>
            </a:r>
          </a:p>
          <a:p>
            <a:endParaRPr lang="en-US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89" y="4990108"/>
            <a:ext cx="3682091" cy="1337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1551937" y="6288322"/>
            <a:ext cx="241695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Multiprocessor</a:t>
            </a:r>
          </a:p>
        </p:txBody>
      </p:sp>
      <p:pic>
        <p:nvPicPr>
          <p:cNvPr id="6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0268" y="4841151"/>
            <a:ext cx="3266268" cy="1486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5"/>
          <p:cNvSpPr txBox="1">
            <a:spLocks noChangeArrowheads="1"/>
          </p:cNvSpPr>
          <p:nvPr/>
        </p:nvSpPr>
        <p:spPr bwMode="auto">
          <a:xfrm>
            <a:off x="5200311" y="6327232"/>
            <a:ext cx="28797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Multicore processor</a:t>
            </a:r>
          </a:p>
        </p:txBody>
      </p:sp>
    </p:spTree>
    <p:extLst>
      <p:ext uri="{BB962C8B-B14F-4D97-AF65-F5344CB8AC3E}">
        <p14:creationId xmlns:p14="http://schemas.microsoft.com/office/powerpoint/2010/main" val="390025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Threads and multithreading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3"/>
            <a:ext cx="8429946" cy="3764089"/>
          </a:xfrm>
        </p:spPr>
        <p:txBody>
          <a:bodyPr>
            <a:normAutofit fontScale="70000" lnSpcReduction="20000"/>
          </a:bodyPr>
          <a:lstStyle/>
          <a:p>
            <a:r>
              <a:rPr lang="en-US" smtClean="0"/>
              <a:t>Thread is an independent instruction stream with its own state, i.e. </a:t>
            </a:r>
            <a:r>
              <a:rPr lang="en-US"/>
              <a:t>CPU registers, program </a:t>
            </a:r>
            <a:r>
              <a:rPr lang="en-US" smtClean="0"/>
              <a:t>counter </a:t>
            </a:r>
            <a:r>
              <a:rPr lang="en-US"/>
              <a:t>and stack. </a:t>
            </a:r>
            <a:endParaRPr lang="en-US" smtClean="0"/>
          </a:p>
          <a:p>
            <a:r>
              <a:rPr lang="en-US" smtClean="0"/>
              <a:t>A program can contain multiple threads running concurrently.</a:t>
            </a:r>
          </a:p>
          <a:p>
            <a:pPr lvl="1"/>
            <a:r>
              <a:rPr lang="en-US" smtClean="0"/>
              <a:t>Threads can communicate through memory and cooperate on a problem.</a:t>
            </a:r>
          </a:p>
          <a:p>
            <a:pPr>
              <a:lnSpc>
                <a:spcPct val="90000"/>
              </a:lnSpc>
              <a:defRPr/>
            </a:pPr>
            <a:r>
              <a:rPr lang="en-US" smtClean="0"/>
              <a:t>Simultaneous multithreading (SMT)</a:t>
            </a:r>
            <a:endParaRPr lang="en-US"/>
          </a:p>
          <a:p>
            <a:pPr lvl="1">
              <a:lnSpc>
                <a:spcPct val="90000"/>
              </a:lnSpc>
              <a:defRPr/>
            </a:pPr>
            <a:r>
              <a:rPr lang="en-US" smtClean="0"/>
              <a:t>Relatively cheap to maintain the state of a thread.</a:t>
            </a:r>
          </a:p>
          <a:p>
            <a:pPr lvl="1">
              <a:lnSpc>
                <a:spcPct val="90000"/>
              </a:lnSpc>
              <a:defRPr/>
            </a:pPr>
            <a:r>
              <a:rPr lang="en-US" smtClean="0"/>
              <a:t>A logical processor can be created using only the thread state.</a:t>
            </a:r>
          </a:p>
          <a:p>
            <a:pPr lvl="1">
              <a:lnSpc>
                <a:spcPct val="90000"/>
              </a:lnSpc>
              <a:defRPr/>
            </a:pPr>
            <a:r>
              <a:rPr lang="en-US" smtClean="0"/>
              <a:t>Can fit several logical processors in one core.</a:t>
            </a:r>
          </a:p>
          <a:p>
            <a:pPr lvl="2">
              <a:lnSpc>
                <a:spcPct val="90000"/>
              </a:lnSpc>
              <a:defRPr/>
            </a:pPr>
            <a:r>
              <a:rPr lang="en-US" smtClean="0"/>
              <a:t>Execution units and cache still shared, only state hardware duplicated.</a:t>
            </a:r>
          </a:p>
          <a:p>
            <a:pPr lvl="1">
              <a:lnSpc>
                <a:spcPct val="90000"/>
              </a:lnSpc>
              <a:defRPr/>
            </a:pPr>
            <a:r>
              <a:rPr lang="en-US" smtClean="0"/>
              <a:t>Cheap </a:t>
            </a:r>
            <a:r>
              <a:rPr lang="en-US"/>
              <a:t>way to get (some) extra performance and hide latency</a:t>
            </a:r>
            <a:r>
              <a:rPr lang="en-US" smtClean="0"/>
              <a:t>.</a:t>
            </a:r>
          </a:p>
          <a:p>
            <a:pPr>
              <a:lnSpc>
                <a:spcPct val="90000"/>
              </a:lnSpc>
              <a:defRPr/>
            </a:pPr>
            <a:r>
              <a:rPr lang="en-US" smtClean="0"/>
              <a:t>Intel supports two threads per core (hyperthreading), Sun UltraSparc supports 8 threads, etc.</a:t>
            </a:r>
            <a:endParaRPr lang="en-US"/>
          </a:p>
          <a:p>
            <a:endParaRPr lang="en-US" smtClean="0"/>
          </a:p>
          <a:p>
            <a:endParaRPr lang="en-US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288" y="5183312"/>
            <a:ext cx="3069316" cy="1409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2"/>
          <p:cNvSpPr txBox="1">
            <a:spLocks noChangeArrowheads="1"/>
          </p:cNvSpPr>
          <p:nvPr/>
        </p:nvSpPr>
        <p:spPr bwMode="auto">
          <a:xfrm>
            <a:off x="3237467" y="6488112"/>
            <a:ext cx="28781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Hyperthread processor</a:t>
            </a:r>
          </a:p>
        </p:txBody>
      </p:sp>
    </p:spTree>
    <p:extLst>
      <p:ext uri="{BB962C8B-B14F-4D97-AF65-F5344CB8AC3E}">
        <p14:creationId xmlns:p14="http://schemas.microsoft.com/office/powerpoint/2010/main" val="174323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Multithreaded multicore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371600"/>
            <a:ext cx="7923213" cy="3348038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en-US" smtClean="0"/>
              <a:t>Individual cores can use multithreading.  Combine several cores in one package.</a:t>
            </a:r>
          </a:p>
          <a:p>
            <a:pPr>
              <a:defRPr/>
            </a:pPr>
            <a:r>
              <a:rPr lang="en-US" smtClean="0"/>
              <a:t>Widely used, e.g. Intel Core, Xeon, AMD Ryzen, Sun UltraSparc, IBM POWER, etc.</a:t>
            </a:r>
          </a:p>
          <a:p>
            <a:pPr>
              <a:defRPr/>
            </a:pPr>
            <a:r>
              <a:rPr lang="en-US" smtClean="0"/>
              <a:t>Hyperthreading improves performance by 15-30%, depending on application and scheduling.</a:t>
            </a:r>
          </a:p>
          <a:p>
            <a:pPr lvl="1">
              <a:defRPr/>
            </a:pPr>
            <a:r>
              <a:rPr lang="en-US" smtClean="0"/>
              <a:t>Threads may compete for resources such as cache or execution units and actually decrease performance.</a:t>
            </a:r>
          </a:p>
          <a:p>
            <a:pPr lvl="1">
              <a:defRPr/>
            </a:pPr>
            <a:r>
              <a:rPr lang="en-US" smtClean="0"/>
              <a:t>Processors allow deactivating multithreading.</a:t>
            </a:r>
          </a:p>
          <a:p>
            <a:pPr lvl="1">
              <a:defRPr/>
            </a:pPr>
            <a:endParaRPr lang="en-US" smtClean="0"/>
          </a:p>
        </p:txBody>
      </p:sp>
      <p:pic>
        <p:nvPicPr>
          <p:cNvPr id="13316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844" y="4843463"/>
            <a:ext cx="6644312" cy="1646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7" name="TextBox 4"/>
          <p:cNvSpPr txBox="1">
            <a:spLocks noChangeArrowheads="1"/>
          </p:cNvSpPr>
          <p:nvPr/>
        </p:nvSpPr>
        <p:spPr bwMode="auto">
          <a:xfrm>
            <a:off x="2649538" y="6426200"/>
            <a:ext cx="42132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Multicore hyperthreading processor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.stack.imgur.com/MS4k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094" y="549668"/>
            <a:ext cx="5415994" cy="563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49002" y="6273225"/>
            <a:ext cx="61439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smtClean="0"/>
              <a:t>Source</a:t>
            </a:r>
            <a:r>
              <a:rPr lang="en-US" sz="1600"/>
              <a:t>: http://superuser.com/questions/214331/what-is-the-difference-between-multicore-and-multiprocessor</a:t>
            </a:r>
            <a:endParaRPr lang="en-US" sz="1600" i="1"/>
          </a:p>
        </p:txBody>
      </p:sp>
    </p:spTree>
    <p:extLst>
      <p:ext uri="{BB962C8B-B14F-4D97-AF65-F5344CB8AC3E}">
        <p14:creationId xmlns:p14="http://schemas.microsoft.com/office/powerpoint/2010/main" val="113958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GPGPU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19225"/>
            <a:ext cx="8476181" cy="2346325"/>
          </a:xfrm>
        </p:spPr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en-US" smtClean="0"/>
              <a:t>General purpose graphics processing unit (or just GPU).</a:t>
            </a:r>
          </a:p>
          <a:p>
            <a:pPr lvl="1">
              <a:defRPr/>
            </a:pPr>
            <a:r>
              <a:rPr lang="en-US" smtClean="0"/>
              <a:t>Using massive parallelism of graphics cards for general purpose computation.</a:t>
            </a:r>
          </a:p>
          <a:p>
            <a:pPr lvl="1">
              <a:defRPr/>
            </a:pPr>
            <a:r>
              <a:rPr lang="en-US" smtClean="0"/>
              <a:t>Dozens of “streaming multiprocessors”.</a:t>
            </a:r>
          </a:p>
          <a:p>
            <a:pPr lvl="2">
              <a:defRPr/>
            </a:pPr>
            <a:r>
              <a:rPr lang="en-US" smtClean="0"/>
              <a:t>Each SM contains 32 simple cores and runs 32 threads simultaneously.</a:t>
            </a:r>
          </a:p>
          <a:p>
            <a:pPr lvl="2">
              <a:defRPr/>
            </a:pPr>
            <a:r>
              <a:rPr lang="en-US" smtClean="0"/>
              <a:t>All cores do the same instruction.</a:t>
            </a:r>
          </a:p>
          <a:p>
            <a:pPr lvl="1">
              <a:defRPr/>
            </a:pPr>
            <a:r>
              <a:rPr lang="en-US" smtClean="0"/>
              <a:t>Tens of thousands of active threads.</a:t>
            </a:r>
          </a:p>
          <a:p>
            <a:pPr lvl="2">
              <a:defRPr/>
            </a:pPr>
            <a:r>
              <a:rPr lang="en-US" smtClean="0"/>
              <a:t>Hardware quickly switches between them to hide I/O latency.</a:t>
            </a:r>
            <a:endParaRPr lang="en-US"/>
          </a:p>
        </p:txBody>
      </p:sp>
      <p:pic>
        <p:nvPicPr>
          <p:cNvPr id="1434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450" y="3765550"/>
            <a:ext cx="5967413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Flynn’s taxonomy</a:t>
            </a:r>
          </a:p>
        </p:txBody>
      </p:sp>
      <p:sp>
        <p:nvSpPr>
          <p:cNvPr id="1914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371600"/>
            <a:ext cx="7959903" cy="5332288"/>
          </a:xfrm>
        </p:spPr>
        <p:txBody>
          <a:bodyPr>
            <a:normAutofit fontScale="70000" lnSpcReduction="20000"/>
          </a:bodyPr>
          <a:lstStyle/>
          <a:p>
            <a:r>
              <a:rPr lang="en-US" altLang="en-US" smtClean="0"/>
              <a:t>A parallel system consists of multiple communicating, cooperating processors.</a:t>
            </a:r>
          </a:p>
          <a:p>
            <a:pPr lvl="1"/>
            <a:r>
              <a:rPr lang="en-US" altLang="en-US" smtClean="0"/>
              <a:t>Processors may be single / multicore, single / multithreaded, GPUs / accelerators, etc.</a:t>
            </a:r>
          </a:p>
          <a:p>
            <a:r>
              <a:rPr lang="en-US" altLang="en-US" smtClean="0"/>
              <a:t>Unlike sequential computing, which follows the von Neumann architecture, there is a wide variety of parallel system architectures.</a:t>
            </a:r>
          </a:p>
          <a:p>
            <a:r>
              <a:rPr lang="en-US" altLang="en-US" smtClean="0"/>
              <a:t>Flynn (1966) classified parallel systems based on instructions and data used by the processors.</a:t>
            </a:r>
          </a:p>
          <a:p>
            <a:pPr lvl="1"/>
            <a:r>
              <a:rPr lang="en-US" altLang="en-US" b="1" smtClean="0">
                <a:solidFill>
                  <a:srgbClr val="1503FB"/>
                </a:solidFill>
              </a:rPr>
              <a:t>SISD</a:t>
            </a:r>
            <a:r>
              <a:rPr lang="en-US" altLang="en-US" smtClean="0">
                <a:solidFill>
                  <a:srgbClr val="1503FB"/>
                </a:solidFill>
              </a:rPr>
              <a:t> </a:t>
            </a:r>
            <a:r>
              <a:rPr lang="en-US" altLang="en-US" smtClean="0"/>
              <a:t>Single instruction, single data</a:t>
            </a:r>
          </a:p>
          <a:p>
            <a:pPr lvl="2"/>
            <a:r>
              <a:rPr lang="en-US" altLang="en-US" smtClean="0"/>
              <a:t>Conventional sequential processor. </a:t>
            </a:r>
          </a:p>
          <a:p>
            <a:pPr lvl="1"/>
            <a:r>
              <a:rPr lang="en-US" altLang="en-US" b="1" smtClean="0">
                <a:solidFill>
                  <a:srgbClr val="1503FB"/>
                </a:solidFill>
              </a:rPr>
              <a:t>SIMD</a:t>
            </a:r>
            <a:r>
              <a:rPr lang="en-US" altLang="en-US" smtClean="0">
                <a:solidFill>
                  <a:srgbClr val="1503FB"/>
                </a:solidFill>
              </a:rPr>
              <a:t> </a:t>
            </a:r>
            <a:r>
              <a:rPr lang="en-US" altLang="en-US" smtClean="0"/>
              <a:t>Single instruction, multiple data </a:t>
            </a:r>
          </a:p>
          <a:p>
            <a:pPr lvl="2"/>
            <a:r>
              <a:rPr lang="en-US" altLang="en-US" smtClean="0"/>
              <a:t>Single control unit for multiple processing units.</a:t>
            </a:r>
          </a:p>
          <a:p>
            <a:pPr lvl="1"/>
            <a:r>
              <a:rPr lang="en-US" altLang="en-US" b="1" smtClean="0">
                <a:solidFill>
                  <a:srgbClr val="1503FB"/>
                </a:solidFill>
              </a:rPr>
              <a:t>MISD</a:t>
            </a:r>
            <a:r>
              <a:rPr lang="en-US" altLang="en-US" smtClean="0">
                <a:solidFill>
                  <a:srgbClr val="1503FB"/>
                </a:solidFill>
              </a:rPr>
              <a:t> </a:t>
            </a:r>
            <a:r>
              <a:rPr lang="en-US" altLang="en-US" smtClean="0"/>
              <a:t>Multiple instruction, single data</a:t>
            </a:r>
          </a:p>
          <a:p>
            <a:pPr lvl="2"/>
            <a:r>
              <a:rPr lang="en-US" altLang="en-US" smtClean="0"/>
              <a:t>Uncommon; but pipelining is a form of MISD.</a:t>
            </a:r>
          </a:p>
          <a:p>
            <a:pPr lvl="1"/>
            <a:r>
              <a:rPr lang="en-US" altLang="en-US" b="1" smtClean="0">
                <a:solidFill>
                  <a:srgbClr val="1503FB"/>
                </a:solidFill>
              </a:rPr>
              <a:t>MIMD</a:t>
            </a:r>
            <a:r>
              <a:rPr lang="en-US" altLang="en-US" smtClean="0">
                <a:solidFill>
                  <a:srgbClr val="1503FB"/>
                </a:solidFill>
              </a:rPr>
              <a:t> </a:t>
            </a:r>
            <a:r>
              <a:rPr lang="en-US" altLang="en-US" smtClean="0"/>
              <a:t>Multiple instruction, multiple data</a:t>
            </a:r>
          </a:p>
          <a:p>
            <a:r>
              <a:rPr lang="en-US" altLang="en-US" smtClean="0"/>
              <a:t>Use different hardware designs based on software characteristics.</a:t>
            </a:r>
          </a:p>
        </p:txBody>
      </p:sp>
    </p:spTree>
    <p:extLst>
      <p:ext uri="{BB962C8B-B14F-4D97-AF65-F5344CB8AC3E}">
        <p14:creationId xmlns:p14="http://schemas.microsoft.com/office/powerpoint/2010/main" val="168857532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491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SIMD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19224"/>
            <a:ext cx="5434742" cy="5120277"/>
          </a:xfrm>
        </p:spPr>
        <p:txBody>
          <a:bodyPr>
            <a:normAutofit fontScale="62500" lnSpcReduction="20000"/>
          </a:bodyPr>
          <a:lstStyle/>
          <a:p>
            <a:pPr>
              <a:defRPr/>
            </a:pPr>
            <a:r>
              <a:rPr lang="en-US" smtClean="0"/>
              <a:t>Control unit fetches single instruction and broadcasts it to processing units.</a:t>
            </a:r>
          </a:p>
          <a:p>
            <a:pPr>
              <a:defRPr/>
            </a:pPr>
            <a:r>
              <a:rPr lang="en-US" smtClean="0"/>
              <a:t>PEs each apply instruction to its own data item, in synchrony.  </a:t>
            </a:r>
          </a:p>
          <a:p>
            <a:pPr>
              <a:defRPr/>
            </a:pPr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Adding two arrays.</a:t>
            </a:r>
          </a:p>
          <a:p>
            <a:pPr lvl="1">
              <a:defRPr/>
            </a:pPr>
            <a:r>
              <a:rPr lang="en-US" smtClean="0"/>
              <a:t>All PEs perform addition, on different coordinates of the arrays.</a:t>
            </a:r>
            <a:endParaRPr lang="en-US"/>
          </a:p>
          <a:p>
            <a:pPr>
              <a:defRPr/>
            </a:pPr>
            <a:r>
              <a:rPr lang="en-US" smtClean="0"/>
              <a:t>Very popular today.</a:t>
            </a:r>
          </a:p>
          <a:p>
            <a:pPr lvl="1">
              <a:defRPr/>
            </a:pPr>
            <a:r>
              <a:rPr lang="en-US" smtClean="0"/>
              <a:t>Effective for data parallel programs, e.g. graphics and video, dense linear algebra, machine learning.</a:t>
            </a:r>
          </a:p>
          <a:p>
            <a:pPr lvl="1">
              <a:defRPr/>
            </a:pPr>
            <a:r>
              <a:rPr lang="en-US"/>
              <a:t>C</a:t>
            </a:r>
            <a:r>
              <a:rPr lang="en-US" smtClean="0"/>
              <a:t>heap to implement, don’t need to duplicate hardware for fetch / decode, branch prediction, OOO, etc.</a:t>
            </a:r>
          </a:p>
          <a:p>
            <a:pPr lvl="1">
              <a:defRPr/>
            </a:pPr>
            <a:r>
              <a:rPr lang="en-US" smtClean="0"/>
              <a:t>Used in GPUs (SIMT), Intel AVX, Xeon Phi, IBM Cell SPU.</a:t>
            </a:r>
          </a:p>
          <a:p>
            <a:pPr lvl="1">
              <a:defRPr/>
            </a:pPr>
            <a:r>
              <a:rPr lang="en-US" smtClean="0"/>
              <a:t>Early generations supercomputers were SIMD with very wide lanes (1000s bits).</a:t>
            </a:r>
          </a:p>
          <a:p>
            <a:pPr lvl="1">
              <a:defRPr/>
            </a:pPr>
            <a:r>
              <a:rPr lang="en-US" smtClean="0"/>
              <a:t>Modern SIMD execute 4-32 lanes.</a:t>
            </a:r>
            <a:endParaRPr lang="en-US"/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6221002" y="1587356"/>
            <a:ext cx="2642011" cy="2736993"/>
            <a:chOff x="5486400" y="981075"/>
            <a:chExt cx="3376613" cy="3343275"/>
          </a:xfrm>
        </p:grpSpPr>
        <p:grpSp>
          <p:nvGrpSpPr>
            <p:cNvPr id="9222" name="Group 3"/>
            <p:cNvGrpSpPr>
              <a:grpSpLocks/>
            </p:cNvGrpSpPr>
            <p:nvPr/>
          </p:nvGrpSpPr>
          <p:grpSpPr bwMode="auto">
            <a:xfrm>
              <a:off x="5486400" y="1133475"/>
              <a:ext cx="2571750" cy="3065463"/>
              <a:chOff x="480" y="1152"/>
              <a:chExt cx="1824" cy="2112"/>
            </a:xfrm>
          </p:grpSpPr>
          <p:grpSp>
            <p:nvGrpSpPr>
              <p:cNvPr id="9232" name="Group 4"/>
              <p:cNvGrpSpPr>
                <a:grpSpLocks/>
              </p:cNvGrpSpPr>
              <p:nvPr/>
            </p:nvGrpSpPr>
            <p:grpSpPr bwMode="auto">
              <a:xfrm>
                <a:off x="1728" y="1152"/>
                <a:ext cx="576" cy="288"/>
                <a:chOff x="1728" y="1200"/>
                <a:chExt cx="576" cy="288"/>
              </a:xfrm>
            </p:grpSpPr>
            <p:sp>
              <p:nvSpPr>
                <p:cNvPr id="25" name="Oval 5"/>
                <p:cNvSpPr>
                  <a:spLocks noChangeArrowheads="1"/>
                </p:cNvSpPr>
                <p:nvPr/>
              </p:nvSpPr>
              <p:spPr bwMode="auto">
                <a:xfrm>
                  <a:off x="1728" y="1200"/>
                  <a:ext cx="576" cy="288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1400" smtClean="0">
                    <a:latin typeface="+mj-lt"/>
                  </a:endParaRPr>
                </a:p>
              </p:txBody>
            </p:sp>
            <p:sp>
              <p:nvSpPr>
                <p:cNvPr id="26" name="Text Box 6"/>
                <p:cNvSpPr txBox="1">
                  <a:spLocks noChangeArrowheads="1"/>
                </p:cNvSpPr>
                <p:nvPr/>
              </p:nvSpPr>
              <p:spPr bwMode="auto">
                <a:xfrm>
                  <a:off x="1867" y="1200"/>
                  <a:ext cx="344" cy="24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400" smtClean="0">
                      <a:latin typeface="+mj-lt"/>
                    </a:rPr>
                    <a:t>PE</a:t>
                  </a:r>
                </a:p>
              </p:txBody>
            </p:sp>
          </p:grpSp>
          <p:grpSp>
            <p:nvGrpSpPr>
              <p:cNvPr id="9233" name="Group 7"/>
              <p:cNvGrpSpPr>
                <a:grpSpLocks/>
              </p:cNvGrpSpPr>
              <p:nvPr/>
            </p:nvGrpSpPr>
            <p:grpSpPr bwMode="auto">
              <a:xfrm>
                <a:off x="1728" y="1536"/>
                <a:ext cx="576" cy="288"/>
                <a:chOff x="1728" y="1200"/>
                <a:chExt cx="576" cy="288"/>
              </a:xfrm>
            </p:grpSpPr>
            <p:sp>
              <p:nvSpPr>
                <p:cNvPr id="23" name="Oval 8"/>
                <p:cNvSpPr>
                  <a:spLocks noChangeArrowheads="1"/>
                </p:cNvSpPr>
                <p:nvPr/>
              </p:nvSpPr>
              <p:spPr bwMode="auto">
                <a:xfrm>
                  <a:off x="1728" y="1200"/>
                  <a:ext cx="576" cy="288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1400" smtClean="0">
                    <a:latin typeface="+mj-lt"/>
                  </a:endParaRPr>
                </a:p>
              </p:txBody>
            </p:sp>
            <p:sp>
              <p:nvSpPr>
                <p:cNvPr id="24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1867" y="1200"/>
                  <a:ext cx="344" cy="24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400" smtClean="0">
                      <a:latin typeface="+mj-lt"/>
                    </a:rPr>
                    <a:t>PE</a:t>
                  </a:r>
                </a:p>
              </p:txBody>
            </p:sp>
          </p:grpSp>
          <p:grpSp>
            <p:nvGrpSpPr>
              <p:cNvPr id="9234" name="Group 10"/>
              <p:cNvGrpSpPr>
                <a:grpSpLocks/>
              </p:cNvGrpSpPr>
              <p:nvPr/>
            </p:nvGrpSpPr>
            <p:grpSpPr bwMode="auto">
              <a:xfrm>
                <a:off x="1728" y="2976"/>
                <a:ext cx="576" cy="288"/>
                <a:chOff x="1728" y="1200"/>
                <a:chExt cx="576" cy="288"/>
              </a:xfrm>
            </p:grpSpPr>
            <p:sp>
              <p:nvSpPr>
                <p:cNvPr id="21" name="Oval 11"/>
                <p:cNvSpPr>
                  <a:spLocks noChangeArrowheads="1"/>
                </p:cNvSpPr>
                <p:nvPr/>
              </p:nvSpPr>
              <p:spPr bwMode="auto">
                <a:xfrm>
                  <a:off x="1728" y="1200"/>
                  <a:ext cx="576" cy="288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1400" smtClean="0">
                    <a:latin typeface="+mj-lt"/>
                  </a:endParaRPr>
                </a:p>
              </p:txBody>
            </p:sp>
            <p:sp>
              <p:nvSpPr>
                <p:cNvPr id="22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1867" y="1200"/>
                  <a:ext cx="344" cy="24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400" smtClean="0">
                      <a:latin typeface="+mj-lt"/>
                    </a:rPr>
                    <a:t>PE</a:t>
                  </a:r>
                </a:p>
              </p:txBody>
            </p:sp>
          </p:grpSp>
          <p:grpSp>
            <p:nvGrpSpPr>
              <p:cNvPr id="9235" name="Group 13"/>
              <p:cNvGrpSpPr>
                <a:grpSpLocks/>
              </p:cNvGrpSpPr>
              <p:nvPr/>
            </p:nvGrpSpPr>
            <p:grpSpPr bwMode="auto">
              <a:xfrm>
                <a:off x="1728" y="2160"/>
                <a:ext cx="576" cy="288"/>
                <a:chOff x="1728" y="1200"/>
                <a:chExt cx="576" cy="288"/>
              </a:xfrm>
            </p:grpSpPr>
            <p:sp>
              <p:nvSpPr>
                <p:cNvPr id="19" name="Oval 14"/>
                <p:cNvSpPr>
                  <a:spLocks noChangeArrowheads="1"/>
                </p:cNvSpPr>
                <p:nvPr/>
              </p:nvSpPr>
              <p:spPr bwMode="auto">
                <a:xfrm>
                  <a:off x="1728" y="1200"/>
                  <a:ext cx="576" cy="288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1400" smtClean="0">
                    <a:latin typeface="+mj-lt"/>
                  </a:endParaRPr>
                </a:p>
              </p:txBody>
            </p:sp>
            <p:sp>
              <p:nvSpPr>
                <p:cNvPr id="20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1867" y="1200"/>
                  <a:ext cx="344" cy="24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400" smtClean="0">
                      <a:latin typeface="+mj-lt"/>
                    </a:rPr>
                    <a:t>PE</a:t>
                  </a:r>
                </a:p>
              </p:txBody>
            </p:sp>
          </p:grpSp>
          <p:grpSp>
            <p:nvGrpSpPr>
              <p:cNvPr id="9236" name="Group 16"/>
              <p:cNvGrpSpPr>
                <a:grpSpLocks/>
              </p:cNvGrpSpPr>
              <p:nvPr/>
            </p:nvGrpSpPr>
            <p:grpSpPr bwMode="auto">
              <a:xfrm>
                <a:off x="1728" y="2592"/>
                <a:ext cx="576" cy="288"/>
                <a:chOff x="1728" y="1200"/>
                <a:chExt cx="576" cy="288"/>
              </a:xfrm>
            </p:grpSpPr>
            <p:sp>
              <p:nvSpPr>
                <p:cNvPr id="17" name="Oval 17"/>
                <p:cNvSpPr>
                  <a:spLocks noChangeArrowheads="1"/>
                </p:cNvSpPr>
                <p:nvPr/>
              </p:nvSpPr>
              <p:spPr bwMode="auto">
                <a:xfrm>
                  <a:off x="1728" y="1200"/>
                  <a:ext cx="576" cy="288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1400" smtClean="0">
                    <a:latin typeface="+mj-lt"/>
                  </a:endParaRPr>
                </a:p>
              </p:txBody>
            </p:sp>
            <p:sp>
              <p:nvSpPr>
                <p:cNvPr id="18" name="Text Box 18"/>
                <p:cNvSpPr txBox="1">
                  <a:spLocks noChangeArrowheads="1"/>
                </p:cNvSpPr>
                <p:nvPr/>
              </p:nvSpPr>
              <p:spPr bwMode="auto">
                <a:xfrm>
                  <a:off x="1867" y="1200"/>
                  <a:ext cx="344" cy="24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400" smtClean="0">
                      <a:latin typeface="+mj-lt"/>
                    </a:rPr>
                    <a:t>PE</a:t>
                  </a:r>
                </a:p>
              </p:txBody>
            </p:sp>
          </p:grpSp>
          <p:sp>
            <p:nvSpPr>
              <p:cNvPr id="10" name="Rectangle 19"/>
              <p:cNvSpPr>
                <a:spLocks noChangeArrowheads="1"/>
              </p:cNvSpPr>
              <p:nvPr/>
            </p:nvSpPr>
            <p:spPr bwMode="auto">
              <a:xfrm>
                <a:off x="480" y="1777"/>
                <a:ext cx="816" cy="817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endParaRPr lang="en-US" sz="1400" smtClean="0">
                  <a:latin typeface="+mj-lt"/>
                </a:endParaRPr>
              </a:p>
            </p:txBody>
          </p:sp>
          <p:sp>
            <p:nvSpPr>
              <p:cNvPr id="11" name="Text Box 20"/>
              <p:cNvSpPr txBox="1">
                <a:spLocks noChangeArrowheads="1"/>
              </p:cNvSpPr>
              <p:nvPr/>
            </p:nvSpPr>
            <p:spPr bwMode="auto">
              <a:xfrm>
                <a:off x="518" y="1802"/>
                <a:ext cx="625" cy="5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r>
                  <a:rPr lang="en-US" sz="1400" smtClean="0">
                    <a:latin typeface="+mj-lt"/>
                  </a:rPr>
                  <a:t>Global</a:t>
                </a:r>
              </a:p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r>
                  <a:rPr lang="en-US" sz="1400" smtClean="0">
                    <a:latin typeface="+mj-lt"/>
                  </a:rPr>
                  <a:t>control </a:t>
                </a:r>
              </a:p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r>
                  <a:rPr lang="en-US" sz="1400" smtClean="0">
                    <a:latin typeface="+mj-lt"/>
                  </a:rPr>
                  <a:t>unit</a:t>
                </a:r>
              </a:p>
            </p:txBody>
          </p:sp>
          <p:cxnSp>
            <p:nvCxnSpPr>
              <p:cNvPr id="9239" name="AutoShape 21"/>
              <p:cNvCxnSpPr>
                <a:cxnSpLocks noChangeShapeType="1"/>
                <a:stCxn id="10" idx="3"/>
                <a:endCxn id="25" idx="2"/>
              </p:cNvCxnSpPr>
              <p:nvPr/>
            </p:nvCxnSpPr>
            <p:spPr bwMode="auto">
              <a:xfrm flipV="1">
                <a:off x="1308" y="1296"/>
                <a:ext cx="420" cy="888"/>
              </a:xfrm>
              <a:prstGeom prst="bentConnector3">
                <a:avLst>
                  <a:gd name="adj1" fmla="val 48569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240" name="AutoShape 22"/>
              <p:cNvCxnSpPr>
                <a:cxnSpLocks noChangeShapeType="1"/>
                <a:stCxn id="10" idx="3"/>
                <a:endCxn id="23" idx="2"/>
              </p:cNvCxnSpPr>
              <p:nvPr/>
            </p:nvCxnSpPr>
            <p:spPr bwMode="auto">
              <a:xfrm flipV="1">
                <a:off x="1308" y="1680"/>
                <a:ext cx="420" cy="504"/>
              </a:xfrm>
              <a:prstGeom prst="bentConnector3">
                <a:avLst>
                  <a:gd name="adj1" fmla="val 48569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241" name="AutoShape 23"/>
              <p:cNvCxnSpPr>
                <a:cxnSpLocks noChangeShapeType="1"/>
                <a:stCxn id="10" idx="3"/>
                <a:endCxn id="19" idx="2"/>
              </p:cNvCxnSpPr>
              <p:nvPr/>
            </p:nvCxnSpPr>
            <p:spPr bwMode="auto">
              <a:xfrm>
                <a:off x="1308" y="2184"/>
                <a:ext cx="420" cy="120"/>
              </a:xfrm>
              <a:prstGeom prst="bentConnector3">
                <a:avLst>
                  <a:gd name="adj1" fmla="val 48569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242" name="AutoShape 24"/>
              <p:cNvCxnSpPr>
                <a:cxnSpLocks noChangeShapeType="1"/>
                <a:stCxn id="10" idx="3"/>
                <a:endCxn id="17" idx="2"/>
              </p:cNvCxnSpPr>
              <p:nvPr/>
            </p:nvCxnSpPr>
            <p:spPr bwMode="auto">
              <a:xfrm>
                <a:off x="1308" y="2184"/>
                <a:ext cx="420" cy="552"/>
              </a:xfrm>
              <a:prstGeom prst="bentConnector3">
                <a:avLst>
                  <a:gd name="adj1" fmla="val 48569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243" name="AutoShape 25"/>
              <p:cNvCxnSpPr>
                <a:cxnSpLocks noChangeShapeType="1"/>
                <a:stCxn id="10" idx="3"/>
                <a:endCxn id="21" idx="2"/>
              </p:cNvCxnSpPr>
              <p:nvPr/>
            </p:nvCxnSpPr>
            <p:spPr bwMode="auto">
              <a:xfrm>
                <a:off x="1308" y="2184"/>
                <a:ext cx="420" cy="936"/>
              </a:xfrm>
              <a:prstGeom prst="bentConnector3">
                <a:avLst>
                  <a:gd name="adj1" fmla="val 48569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9223" name="Group 26"/>
            <p:cNvGrpSpPr>
              <a:grpSpLocks/>
            </p:cNvGrpSpPr>
            <p:nvPr/>
          </p:nvGrpSpPr>
          <p:grpSpPr bwMode="auto">
            <a:xfrm>
              <a:off x="8050213" y="981075"/>
              <a:ext cx="812800" cy="3343275"/>
              <a:chOff x="2304" y="1056"/>
              <a:chExt cx="576" cy="2304"/>
            </a:xfrm>
          </p:grpSpPr>
          <p:sp>
            <p:nvSpPr>
              <p:cNvPr id="28" name="Line 27"/>
              <p:cNvSpPr>
                <a:spLocks noChangeShapeType="1"/>
              </p:cNvSpPr>
              <p:nvPr/>
            </p:nvSpPr>
            <p:spPr bwMode="auto">
              <a:xfrm>
                <a:off x="2304" y="1296"/>
                <a:ext cx="24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1400">
                  <a:latin typeface="+mj-lt"/>
                </a:endParaRPr>
              </a:p>
            </p:txBody>
          </p:sp>
          <p:sp>
            <p:nvSpPr>
              <p:cNvPr id="29" name="Line 28"/>
              <p:cNvSpPr>
                <a:spLocks noChangeShapeType="1"/>
              </p:cNvSpPr>
              <p:nvPr/>
            </p:nvSpPr>
            <p:spPr bwMode="auto">
              <a:xfrm>
                <a:off x="2304" y="1680"/>
                <a:ext cx="24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1400">
                  <a:latin typeface="+mj-lt"/>
                </a:endParaRPr>
              </a:p>
            </p:txBody>
          </p:sp>
          <p:sp>
            <p:nvSpPr>
              <p:cNvPr id="30" name="Line 29"/>
              <p:cNvSpPr>
                <a:spLocks noChangeShapeType="1"/>
              </p:cNvSpPr>
              <p:nvPr/>
            </p:nvSpPr>
            <p:spPr bwMode="auto">
              <a:xfrm>
                <a:off x="2304" y="2304"/>
                <a:ext cx="24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1400">
                  <a:latin typeface="+mj-lt"/>
                </a:endParaRPr>
              </a:p>
            </p:txBody>
          </p:sp>
          <p:sp>
            <p:nvSpPr>
              <p:cNvPr id="31" name="Line 30"/>
              <p:cNvSpPr>
                <a:spLocks noChangeShapeType="1"/>
              </p:cNvSpPr>
              <p:nvPr/>
            </p:nvSpPr>
            <p:spPr bwMode="auto">
              <a:xfrm>
                <a:off x="2304" y="2736"/>
                <a:ext cx="24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1400">
                  <a:latin typeface="+mj-lt"/>
                </a:endParaRPr>
              </a:p>
            </p:txBody>
          </p:sp>
          <p:sp>
            <p:nvSpPr>
              <p:cNvPr id="32" name="Line 31"/>
              <p:cNvSpPr>
                <a:spLocks noChangeShapeType="1"/>
              </p:cNvSpPr>
              <p:nvPr/>
            </p:nvSpPr>
            <p:spPr bwMode="auto">
              <a:xfrm>
                <a:off x="2304" y="3120"/>
                <a:ext cx="24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1400">
                  <a:latin typeface="+mj-lt"/>
                </a:endParaRPr>
              </a:p>
            </p:txBody>
          </p:sp>
          <p:grpSp>
            <p:nvGrpSpPr>
              <p:cNvPr id="9229" name="Group 32"/>
              <p:cNvGrpSpPr>
                <a:grpSpLocks/>
              </p:cNvGrpSpPr>
              <p:nvPr/>
            </p:nvGrpSpPr>
            <p:grpSpPr bwMode="auto">
              <a:xfrm>
                <a:off x="2544" y="1056"/>
                <a:ext cx="336" cy="2304"/>
                <a:chOff x="2544" y="1056"/>
                <a:chExt cx="336" cy="2304"/>
              </a:xfrm>
            </p:grpSpPr>
            <p:sp>
              <p:nvSpPr>
                <p:cNvPr id="34" name="Rectangle 33"/>
                <p:cNvSpPr>
                  <a:spLocks noChangeArrowheads="1"/>
                </p:cNvSpPr>
                <p:nvPr/>
              </p:nvSpPr>
              <p:spPr bwMode="auto">
                <a:xfrm>
                  <a:off x="2544" y="1056"/>
                  <a:ext cx="336" cy="2304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1400" smtClean="0">
                    <a:latin typeface="+mj-lt"/>
                  </a:endParaRPr>
                </a:p>
              </p:txBody>
            </p:sp>
            <p:sp>
              <p:nvSpPr>
                <p:cNvPr id="35" name="Text Box 34"/>
                <p:cNvSpPr txBox="1">
                  <a:spLocks noChangeArrowheads="1"/>
                </p:cNvSpPr>
                <p:nvPr/>
              </p:nvSpPr>
              <p:spPr bwMode="auto">
                <a:xfrm rot="5400000">
                  <a:off x="1917" y="2046"/>
                  <a:ext cx="1632" cy="2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400" smtClean="0">
                      <a:latin typeface="+mj-lt"/>
                    </a:rPr>
                    <a:t>Interconnection network</a:t>
                  </a:r>
                </a:p>
              </p:txBody>
            </p:sp>
          </p:grpSp>
        </p:grpSp>
      </p:grpSp>
      <p:pic>
        <p:nvPicPr>
          <p:cNvPr id="8198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3123" y="4597836"/>
            <a:ext cx="3034995" cy="1575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7619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0471" y="1247775"/>
            <a:ext cx="4084141" cy="4911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Instruction divergence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5"/>
            <a:ext cx="4613097" cy="5356582"/>
          </a:xfrm>
        </p:spPr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en-US" smtClean="0"/>
              <a:t>SIMD processors can perform different instructions, but need an activity mask to deactivate processors in certain steps.</a:t>
            </a:r>
          </a:p>
          <a:p>
            <a:pPr lvl="1">
              <a:defRPr/>
            </a:pPr>
            <a:r>
              <a:rPr lang="en-US" smtClean="0"/>
              <a:t>Takes k steps to do k different instructions.  In each step all processors doing same instruction execute synchronously.</a:t>
            </a:r>
          </a:p>
          <a:p>
            <a:pPr>
              <a:defRPr/>
            </a:pPr>
            <a:r>
              <a:rPr lang="en-US" smtClean="0"/>
              <a:t>SIMD works poorly for heavily branching code, where execution is data dependent.</a:t>
            </a:r>
          </a:p>
          <a:p>
            <a:pPr>
              <a:defRPr/>
            </a:pPr>
            <a:r>
              <a:rPr lang="en-US" smtClean="0"/>
              <a:t>Also doesn’t work well when threads not balanced, e.g. graph algorithms, sparse linear algebra.  </a:t>
            </a:r>
          </a:p>
        </p:txBody>
      </p:sp>
    </p:spTree>
    <p:extLst>
      <p:ext uri="{BB962C8B-B14F-4D97-AF65-F5344CB8AC3E}">
        <p14:creationId xmlns:p14="http://schemas.microsoft.com/office/powerpoint/2010/main" val="4280088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Parallelism hierarchy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Parallelism exists at many different levels of a computer system.</a:t>
            </a:r>
          </a:p>
          <a:p>
            <a:pPr lvl="1"/>
            <a:r>
              <a:rPr lang="en-US" smtClean="0"/>
              <a:t>Within a single core.</a:t>
            </a:r>
          </a:p>
          <a:p>
            <a:pPr lvl="1"/>
            <a:r>
              <a:rPr lang="en-US" smtClean="0"/>
              <a:t>A multicore processor.</a:t>
            </a:r>
          </a:p>
          <a:p>
            <a:pPr lvl="1"/>
            <a:r>
              <a:rPr lang="en-US" smtClean="0"/>
              <a:t>A medium scale shared memory parallel computer.</a:t>
            </a:r>
          </a:p>
          <a:p>
            <a:pPr lvl="1"/>
            <a:r>
              <a:rPr lang="en-US" smtClean="0"/>
              <a:t>A large scale distributed memory system.</a:t>
            </a:r>
          </a:p>
        </p:txBody>
      </p:sp>
    </p:spTree>
    <p:extLst>
      <p:ext uri="{BB962C8B-B14F-4D97-AF65-F5344CB8AC3E}">
        <p14:creationId xmlns:p14="http://schemas.microsoft.com/office/powerpoint/2010/main" val="3332284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MIMD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5"/>
            <a:ext cx="5748391" cy="5332413"/>
          </a:xfrm>
        </p:spPr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en-US" smtClean="0"/>
              <a:t>General purpose multiprocessor system.</a:t>
            </a:r>
          </a:p>
          <a:p>
            <a:pPr lvl="1">
              <a:defRPr/>
            </a:pPr>
            <a:r>
              <a:rPr lang="en-US" smtClean="0"/>
              <a:t>Each processor has its own instruction and data.</a:t>
            </a:r>
          </a:p>
          <a:p>
            <a:pPr lvl="1">
              <a:defRPr/>
            </a:pPr>
            <a:r>
              <a:rPr lang="en-US" smtClean="0"/>
              <a:t>Processors communicate through an interconnection network.</a:t>
            </a:r>
          </a:p>
          <a:p>
            <a:pPr>
              <a:defRPr/>
            </a:pPr>
            <a:r>
              <a:rPr lang="en-US" smtClean="0"/>
              <a:t>A broad category covering most parallel computers.</a:t>
            </a:r>
          </a:p>
          <a:p>
            <a:pPr>
              <a:defRPr/>
            </a:pPr>
            <a:r>
              <a:rPr lang="en-US" smtClean="0"/>
              <a:t>Most commodity processors are a combination of MIMD with SIMD capability.</a:t>
            </a:r>
          </a:p>
          <a:p>
            <a:pPr lvl="1">
              <a:defRPr/>
            </a:pPr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Intel Xeon.  Different cores are MIMD.  But each core implements SIMD AVX.  </a:t>
            </a:r>
          </a:p>
          <a:p>
            <a:pPr>
              <a:defRPr/>
            </a:pPr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Most supercomputers contain commodity processors plus SIMD coprocessors.</a:t>
            </a:r>
            <a:endParaRPr lang="en-US"/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6816903" y="1797977"/>
            <a:ext cx="2093823" cy="3839664"/>
            <a:chOff x="6137275" y="1419225"/>
            <a:chExt cx="2336800" cy="3951288"/>
          </a:xfrm>
        </p:grpSpPr>
        <p:grpSp>
          <p:nvGrpSpPr>
            <p:cNvPr id="11269" name="Group 56"/>
            <p:cNvGrpSpPr>
              <a:grpSpLocks/>
            </p:cNvGrpSpPr>
            <p:nvPr/>
          </p:nvGrpSpPr>
          <p:grpSpPr bwMode="auto">
            <a:xfrm>
              <a:off x="6137275" y="1419225"/>
              <a:ext cx="1603375" cy="3951288"/>
              <a:chOff x="3504" y="720"/>
              <a:chExt cx="1152" cy="2736"/>
            </a:xfrm>
          </p:grpSpPr>
          <p:grpSp>
            <p:nvGrpSpPr>
              <p:cNvPr id="11278" name="Group 36"/>
              <p:cNvGrpSpPr>
                <a:grpSpLocks/>
              </p:cNvGrpSpPr>
              <p:nvPr/>
            </p:nvGrpSpPr>
            <p:grpSpPr bwMode="auto">
              <a:xfrm>
                <a:off x="3504" y="720"/>
                <a:ext cx="1152" cy="598"/>
                <a:chOff x="3504" y="1034"/>
                <a:chExt cx="1152" cy="598"/>
              </a:xfrm>
            </p:grpSpPr>
            <p:sp>
              <p:nvSpPr>
                <p:cNvPr id="15" name="Text Box 37"/>
                <p:cNvSpPr txBox="1">
                  <a:spLocks noChangeArrowheads="1"/>
                </p:cNvSpPr>
                <p:nvPr/>
              </p:nvSpPr>
              <p:spPr bwMode="auto">
                <a:xfrm>
                  <a:off x="3590" y="1034"/>
                  <a:ext cx="854" cy="4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600" smtClean="0">
                      <a:latin typeface="+mj-lt"/>
                    </a:rPr>
                    <a:t>     PE +</a:t>
                  </a:r>
                </a:p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600" smtClean="0">
                      <a:latin typeface="+mj-lt"/>
                    </a:rPr>
                    <a:t>control unit</a:t>
                  </a:r>
                </a:p>
              </p:txBody>
            </p:sp>
            <p:sp>
              <p:nvSpPr>
                <p:cNvPr id="16" name="Oval 38"/>
                <p:cNvSpPr>
                  <a:spLocks noChangeArrowheads="1"/>
                </p:cNvSpPr>
                <p:nvPr/>
              </p:nvSpPr>
              <p:spPr bwMode="auto">
                <a:xfrm>
                  <a:off x="3504" y="1056"/>
                  <a:ext cx="1152" cy="576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1600" smtClean="0">
                    <a:latin typeface="+mj-lt"/>
                  </a:endParaRPr>
                </a:p>
              </p:txBody>
            </p:sp>
          </p:grpSp>
          <p:grpSp>
            <p:nvGrpSpPr>
              <p:cNvPr id="11279" name="Group 39"/>
              <p:cNvGrpSpPr>
                <a:grpSpLocks/>
              </p:cNvGrpSpPr>
              <p:nvPr/>
            </p:nvGrpSpPr>
            <p:grpSpPr bwMode="auto">
              <a:xfrm>
                <a:off x="3504" y="1366"/>
                <a:ext cx="1152" cy="576"/>
                <a:chOff x="3504" y="1056"/>
                <a:chExt cx="1152" cy="576"/>
              </a:xfrm>
            </p:grpSpPr>
            <p:sp>
              <p:nvSpPr>
                <p:cNvPr id="13" name="Text Box 40"/>
                <p:cNvSpPr txBox="1">
                  <a:spLocks noChangeArrowheads="1"/>
                </p:cNvSpPr>
                <p:nvPr/>
              </p:nvSpPr>
              <p:spPr bwMode="auto">
                <a:xfrm>
                  <a:off x="3590" y="1098"/>
                  <a:ext cx="854" cy="4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600" smtClean="0">
                      <a:latin typeface="+mj-lt"/>
                    </a:rPr>
                    <a:t>     PE +</a:t>
                  </a:r>
                </a:p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600" smtClean="0">
                      <a:latin typeface="+mj-lt"/>
                    </a:rPr>
                    <a:t>control unit</a:t>
                  </a:r>
                </a:p>
              </p:txBody>
            </p:sp>
            <p:sp>
              <p:nvSpPr>
                <p:cNvPr id="14" name="Oval 41"/>
                <p:cNvSpPr>
                  <a:spLocks noChangeArrowheads="1"/>
                </p:cNvSpPr>
                <p:nvPr/>
              </p:nvSpPr>
              <p:spPr bwMode="auto">
                <a:xfrm>
                  <a:off x="3504" y="1056"/>
                  <a:ext cx="1152" cy="576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1600" smtClean="0">
                    <a:latin typeface="+mj-lt"/>
                  </a:endParaRPr>
                </a:p>
              </p:txBody>
            </p:sp>
          </p:grpSp>
          <p:grpSp>
            <p:nvGrpSpPr>
              <p:cNvPr id="11280" name="Group 42"/>
              <p:cNvGrpSpPr>
                <a:grpSpLocks/>
              </p:cNvGrpSpPr>
              <p:nvPr/>
            </p:nvGrpSpPr>
            <p:grpSpPr bwMode="auto">
              <a:xfrm>
                <a:off x="3504" y="2109"/>
                <a:ext cx="1152" cy="576"/>
                <a:chOff x="3504" y="909"/>
                <a:chExt cx="1152" cy="576"/>
              </a:xfrm>
            </p:grpSpPr>
            <p:sp>
              <p:nvSpPr>
                <p:cNvPr id="11" name="Text Box 43"/>
                <p:cNvSpPr txBox="1">
                  <a:spLocks noChangeArrowheads="1"/>
                </p:cNvSpPr>
                <p:nvPr/>
              </p:nvSpPr>
              <p:spPr bwMode="auto">
                <a:xfrm>
                  <a:off x="3598" y="959"/>
                  <a:ext cx="854" cy="4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600" smtClean="0">
                      <a:latin typeface="+mj-lt"/>
                    </a:rPr>
                    <a:t>     PE +</a:t>
                  </a:r>
                </a:p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600" smtClean="0">
                      <a:latin typeface="+mj-lt"/>
                    </a:rPr>
                    <a:t>control unit</a:t>
                  </a:r>
                </a:p>
              </p:txBody>
            </p:sp>
            <p:sp>
              <p:nvSpPr>
                <p:cNvPr id="12" name="Oval 44"/>
                <p:cNvSpPr>
                  <a:spLocks noChangeArrowheads="1"/>
                </p:cNvSpPr>
                <p:nvPr/>
              </p:nvSpPr>
              <p:spPr bwMode="auto">
                <a:xfrm>
                  <a:off x="3504" y="909"/>
                  <a:ext cx="1152" cy="576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1600" smtClean="0">
                    <a:latin typeface="+mj-lt"/>
                  </a:endParaRPr>
                </a:p>
              </p:txBody>
            </p:sp>
          </p:grpSp>
          <p:grpSp>
            <p:nvGrpSpPr>
              <p:cNvPr id="11281" name="Group 45"/>
              <p:cNvGrpSpPr>
                <a:grpSpLocks/>
              </p:cNvGrpSpPr>
              <p:nvPr/>
            </p:nvGrpSpPr>
            <p:grpSpPr bwMode="auto">
              <a:xfrm>
                <a:off x="3504" y="2858"/>
                <a:ext cx="1152" cy="598"/>
                <a:chOff x="3504" y="1034"/>
                <a:chExt cx="1152" cy="598"/>
              </a:xfrm>
            </p:grpSpPr>
            <p:sp>
              <p:nvSpPr>
                <p:cNvPr id="9" name="Text Box 46"/>
                <p:cNvSpPr txBox="1">
                  <a:spLocks noChangeArrowheads="1"/>
                </p:cNvSpPr>
                <p:nvPr/>
              </p:nvSpPr>
              <p:spPr bwMode="auto">
                <a:xfrm>
                  <a:off x="3590" y="1034"/>
                  <a:ext cx="854" cy="4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600" smtClean="0">
                      <a:latin typeface="+mj-lt"/>
                    </a:rPr>
                    <a:t>     PE +</a:t>
                  </a:r>
                </a:p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600" smtClean="0">
                      <a:latin typeface="+mj-lt"/>
                    </a:rPr>
                    <a:t>control unit</a:t>
                  </a:r>
                </a:p>
              </p:txBody>
            </p:sp>
            <p:sp>
              <p:nvSpPr>
                <p:cNvPr id="10" name="Oval 47"/>
                <p:cNvSpPr>
                  <a:spLocks noChangeArrowheads="1"/>
                </p:cNvSpPr>
                <p:nvPr/>
              </p:nvSpPr>
              <p:spPr bwMode="auto">
                <a:xfrm>
                  <a:off x="3504" y="1056"/>
                  <a:ext cx="1152" cy="576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1600" smtClean="0">
                    <a:latin typeface="+mj-lt"/>
                  </a:endParaRPr>
                </a:p>
              </p:txBody>
            </p:sp>
          </p:grpSp>
        </p:grpSp>
        <p:grpSp>
          <p:nvGrpSpPr>
            <p:cNvPr id="11270" name="Group 57"/>
            <p:cNvGrpSpPr>
              <a:grpSpLocks/>
            </p:cNvGrpSpPr>
            <p:nvPr/>
          </p:nvGrpSpPr>
          <p:grpSpPr bwMode="auto">
            <a:xfrm>
              <a:off x="7740650" y="1741488"/>
              <a:ext cx="733425" cy="3327400"/>
              <a:chOff x="4656" y="960"/>
              <a:chExt cx="528" cy="2304"/>
            </a:xfrm>
          </p:grpSpPr>
          <p:sp>
            <p:nvSpPr>
              <p:cNvPr id="18" name="Line 48"/>
              <p:cNvSpPr>
                <a:spLocks noChangeShapeType="1"/>
              </p:cNvSpPr>
              <p:nvPr/>
            </p:nvSpPr>
            <p:spPr bwMode="auto">
              <a:xfrm>
                <a:off x="4656" y="1654"/>
                <a:ext cx="19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latin typeface="+mj-lt"/>
                </a:endParaRPr>
              </a:p>
            </p:txBody>
          </p:sp>
          <p:sp>
            <p:nvSpPr>
              <p:cNvPr id="19" name="Line 49"/>
              <p:cNvSpPr>
                <a:spLocks noChangeShapeType="1"/>
              </p:cNvSpPr>
              <p:nvPr/>
            </p:nvSpPr>
            <p:spPr bwMode="auto">
              <a:xfrm>
                <a:off x="4656" y="2397"/>
                <a:ext cx="19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latin typeface="+mj-lt"/>
                </a:endParaRPr>
              </a:p>
            </p:txBody>
          </p:sp>
          <p:sp>
            <p:nvSpPr>
              <p:cNvPr id="20" name="Line 50"/>
              <p:cNvSpPr>
                <a:spLocks noChangeShapeType="1"/>
              </p:cNvSpPr>
              <p:nvPr/>
            </p:nvSpPr>
            <p:spPr bwMode="auto">
              <a:xfrm>
                <a:off x="4656" y="1030"/>
                <a:ext cx="19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latin typeface="+mj-lt"/>
                </a:endParaRPr>
              </a:p>
            </p:txBody>
          </p:sp>
          <p:sp>
            <p:nvSpPr>
              <p:cNvPr id="21" name="Line 51"/>
              <p:cNvSpPr>
                <a:spLocks noChangeShapeType="1"/>
              </p:cNvSpPr>
              <p:nvPr/>
            </p:nvSpPr>
            <p:spPr bwMode="auto">
              <a:xfrm>
                <a:off x="4656" y="3168"/>
                <a:ext cx="19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1600">
                  <a:latin typeface="+mj-lt"/>
                </a:endParaRPr>
              </a:p>
            </p:txBody>
          </p:sp>
          <p:grpSp>
            <p:nvGrpSpPr>
              <p:cNvPr id="11275" name="Group 52"/>
              <p:cNvGrpSpPr>
                <a:grpSpLocks/>
              </p:cNvGrpSpPr>
              <p:nvPr/>
            </p:nvGrpSpPr>
            <p:grpSpPr bwMode="auto">
              <a:xfrm>
                <a:off x="4848" y="960"/>
                <a:ext cx="336" cy="2304"/>
                <a:chOff x="2544" y="1056"/>
                <a:chExt cx="336" cy="2304"/>
              </a:xfrm>
            </p:grpSpPr>
            <p:sp>
              <p:nvSpPr>
                <p:cNvPr id="23" name="Rectangle 53"/>
                <p:cNvSpPr>
                  <a:spLocks noChangeArrowheads="1"/>
                </p:cNvSpPr>
                <p:nvPr/>
              </p:nvSpPr>
              <p:spPr bwMode="auto">
                <a:xfrm>
                  <a:off x="2544" y="1056"/>
                  <a:ext cx="336" cy="2304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1600" smtClean="0">
                    <a:latin typeface="+mj-lt"/>
                  </a:endParaRPr>
                </a:p>
              </p:txBody>
            </p:sp>
            <p:sp>
              <p:nvSpPr>
                <p:cNvPr id="24" name="Text Box 54"/>
                <p:cNvSpPr txBox="1">
                  <a:spLocks noChangeArrowheads="1"/>
                </p:cNvSpPr>
                <p:nvPr/>
              </p:nvSpPr>
              <p:spPr bwMode="auto">
                <a:xfrm rot="5400000">
                  <a:off x="1917" y="2048"/>
                  <a:ext cx="1636" cy="24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800000"/>
                      <a:headEnd type="none" w="sm" len="sm"/>
                      <a:tailEnd type="none" w="sm" len="sm"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r>
                    <a:rPr lang="en-US" sz="1600" smtClean="0">
                      <a:latin typeface="+mj-lt"/>
                    </a:rPr>
                    <a:t>Interconnection network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64984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Interconnection networks</a:t>
            </a:r>
          </a:p>
        </p:txBody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19225"/>
            <a:ext cx="8229600" cy="3394218"/>
          </a:xfrm>
        </p:spPr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en-US" smtClean="0"/>
              <a:t>Network allows processors to share data and cooperate.</a:t>
            </a:r>
          </a:p>
          <a:p>
            <a:pPr>
              <a:defRPr/>
            </a:pPr>
            <a:r>
              <a:rPr lang="en-US" smtClean="0"/>
              <a:t>Built using links and switches.</a:t>
            </a:r>
          </a:p>
          <a:p>
            <a:pPr lvl="1">
              <a:defRPr/>
            </a:pPr>
            <a:r>
              <a:rPr lang="en-US" smtClean="0"/>
              <a:t>Links are fixed connection between two processors.</a:t>
            </a:r>
          </a:p>
          <a:p>
            <a:pPr lvl="1">
              <a:defRPr/>
            </a:pPr>
            <a:r>
              <a:rPr lang="en-US" smtClean="0"/>
              <a:t>Switch connect set of processors on input ports with processors on output ports.</a:t>
            </a:r>
          </a:p>
          <a:p>
            <a:pPr>
              <a:defRPr/>
            </a:pPr>
            <a:r>
              <a:rPr lang="en-US" smtClean="0"/>
              <a:t>Static or direct networks built from links.</a:t>
            </a:r>
          </a:p>
          <a:p>
            <a:pPr>
              <a:defRPr/>
            </a:pPr>
            <a:r>
              <a:rPr lang="en-US" smtClean="0"/>
              <a:t>Dynamic or indirect networks built from switches.</a:t>
            </a:r>
          </a:p>
          <a:p>
            <a:pPr lvl="1">
              <a:defRPr/>
            </a:pPr>
            <a:r>
              <a:rPr lang="en-US" smtClean="0"/>
              <a:t>Switches route data between processors.</a:t>
            </a:r>
          </a:p>
          <a:p>
            <a:pPr lvl="1">
              <a:defRPr/>
            </a:pPr>
            <a:r>
              <a:rPr lang="en-US" smtClean="0"/>
              <a:t>Can also buffer, multicast, etc.</a:t>
            </a:r>
          </a:p>
          <a:p>
            <a:pPr lvl="1">
              <a:defRPr/>
            </a:pPr>
            <a:r>
              <a:rPr lang="en-US" smtClean="0"/>
              <a:t>Wire complexity of switches quadratic in degree, i.e. number of processors on input / output ports.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103" y="4740647"/>
            <a:ext cx="3563794" cy="211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75177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331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988" y="5140170"/>
            <a:ext cx="7276747" cy="1655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Shared memory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4"/>
            <a:ext cx="8327204" cy="3779499"/>
          </a:xfrm>
        </p:spPr>
        <p:txBody>
          <a:bodyPr>
            <a:normAutofit fontScale="55000" lnSpcReduction="20000"/>
          </a:bodyPr>
          <a:lstStyle/>
          <a:p>
            <a:pPr>
              <a:defRPr/>
            </a:pPr>
            <a:r>
              <a:rPr lang="en-US" smtClean="0"/>
              <a:t>A single memory address space for all processors.</a:t>
            </a:r>
          </a:p>
          <a:p>
            <a:pPr lvl="1">
              <a:defRPr/>
            </a:pPr>
            <a:r>
              <a:rPr lang="en-US" smtClean="0"/>
              <a:t>Any address can be accessed by any processor.  </a:t>
            </a:r>
          </a:p>
          <a:p>
            <a:pPr lvl="1">
              <a:defRPr/>
            </a:pPr>
            <a:r>
              <a:rPr lang="en-US" smtClean="0"/>
              <a:t>Easier to program and reason about.</a:t>
            </a:r>
          </a:p>
          <a:p>
            <a:pPr marL="342900" lvl="1" indent="-342900"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lang="en-US" sz="3100" smtClean="0"/>
              <a:t>While memory is logically one block, physically there may be multiple memory banks connected on a network.</a:t>
            </a:r>
          </a:p>
          <a:p>
            <a:pPr marL="742950" lvl="2" indent="-342900">
              <a:buSzPct val="75000"/>
              <a:defRPr/>
            </a:pPr>
            <a:r>
              <a:rPr lang="en-US" sz="2700" smtClean="0"/>
              <a:t>OS takes care of locating the data.</a:t>
            </a:r>
          </a:p>
          <a:p>
            <a:pPr marL="342900" lvl="1" indent="-342900"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lang="en-US" sz="3100" smtClean="0"/>
              <a:t>Limited scalability (100s of processors) due to bandwidth requirement on interconnect.</a:t>
            </a:r>
          </a:p>
          <a:p>
            <a:pPr marL="342900" lvl="1" indent="-342900"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/>
            </a:pPr>
            <a:r>
              <a:rPr lang="en-US" sz="3100" smtClean="0"/>
              <a:t>Can attach caches to processors to avoid some accesses to main memory.</a:t>
            </a:r>
          </a:p>
          <a:p>
            <a:pPr marL="742950" lvl="2" indent="-342900">
              <a:buSzPct val="75000"/>
              <a:defRPr/>
            </a:pPr>
            <a:r>
              <a:rPr lang="en-US" sz="2700" smtClean="0"/>
              <a:t>Needs cache coherence, i.e. changes to data in one processor’s cache needs to be reflected in other processor using same data.</a:t>
            </a:r>
          </a:p>
          <a:p>
            <a:pPr marL="742950" lvl="2" indent="-342900">
              <a:buSzPct val="75000"/>
              <a:defRPr/>
            </a:pPr>
            <a:r>
              <a:rPr lang="en-US" sz="2700" smtClean="0"/>
              <a:t>Coherence traffic also limits scalability.</a:t>
            </a:r>
            <a:endParaRPr lang="en-US" sz="2300"/>
          </a:p>
          <a:p>
            <a:pPr>
              <a:defRPr/>
            </a:pPr>
            <a:r>
              <a:rPr lang="en-US" smtClean="0"/>
              <a:t>Memory access times can be uniform (</a:t>
            </a:r>
            <a:r>
              <a:rPr lang="en-US" smtClean="0">
                <a:solidFill>
                  <a:srgbClr val="1503FB"/>
                </a:solidFill>
              </a:rPr>
              <a:t>UMA</a:t>
            </a:r>
            <a:r>
              <a:rPr lang="en-US" smtClean="0"/>
              <a:t>) or non-uniform (</a:t>
            </a:r>
            <a:r>
              <a:rPr lang="en-US" smtClean="0">
                <a:solidFill>
                  <a:srgbClr val="1503FB"/>
                </a:solidFill>
              </a:rPr>
              <a:t>NUMA</a:t>
            </a:r>
            <a:r>
              <a:rPr lang="en-US" smtClean="0"/>
              <a:t>).</a:t>
            </a:r>
            <a:endParaRPr lang="en-US"/>
          </a:p>
          <a:p>
            <a:pPr lvl="1">
              <a:defRPr/>
            </a:pPr>
            <a:r>
              <a:rPr lang="en-US" smtClean="0"/>
              <a:t>In UMA access times for all memory banks roughly equal.</a:t>
            </a:r>
          </a:p>
          <a:p>
            <a:pPr lvl="1">
              <a:defRPr/>
            </a:pPr>
            <a:r>
              <a:rPr lang="en-US" smtClean="0"/>
              <a:t>In NUMA, accessing physically local memory faster than accessing remote memory.</a:t>
            </a:r>
          </a:p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08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Distributed memory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5"/>
            <a:ext cx="5542108" cy="5119688"/>
          </a:xfrm>
        </p:spPr>
        <p:txBody>
          <a:bodyPr>
            <a:normAutofit fontScale="62500" lnSpcReduction="20000"/>
          </a:bodyPr>
          <a:lstStyle/>
          <a:p>
            <a:pPr>
              <a:defRPr/>
            </a:pPr>
            <a:r>
              <a:rPr lang="en-US" smtClean="0"/>
              <a:t>Each </a:t>
            </a:r>
            <a:r>
              <a:rPr lang="en-US"/>
              <a:t>processor can only directly address its own memory.  </a:t>
            </a:r>
          </a:p>
          <a:p>
            <a:pPr>
              <a:defRPr/>
            </a:pPr>
            <a:r>
              <a:rPr lang="en-US"/>
              <a:t>To access remote data, processor </a:t>
            </a:r>
            <a:r>
              <a:rPr lang="en-US" smtClean="0"/>
              <a:t>sends message over interconnect network </a:t>
            </a:r>
            <a:r>
              <a:rPr lang="en-US"/>
              <a:t>to data’s owner</a:t>
            </a:r>
            <a:r>
              <a:rPr lang="en-US" smtClean="0"/>
              <a:t>.</a:t>
            </a:r>
          </a:p>
          <a:p>
            <a:pPr lvl="1">
              <a:defRPr/>
            </a:pPr>
            <a:r>
              <a:rPr lang="en-US" smtClean="0"/>
              <a:t>Also called message passing architecture.</a:t>
            </a:r>
          </a:p>
          <a:p>
            <a:pPr>
              <a:defRPr/>
            </a:pPr>
            <a:r>
              <a:rPr lang="en-US" smtClean="0"/>
              <a:t>Programmer keeps track of where data is located.</a:t>
            </a:r>
          </a:p>
          <a:p>
            <a:pPr lvl="1">
              <a:defRPr/>
            </a:pPr>
            <a:r>
              <a:rPr lang="en-US" smtClean="0"/>
              <a:t>Harder to program than shared memory, but scales better.</a:t>
            </a:r>
            <a:endParaRPr lang="en-US"/>
          </a:p>
          <a:p>
            <a:pPr>
              <a:defRPr/>
            </a:pPr>
            <a:r>
              <a:rPr lang="en-US" smtClean="0"/>
              <a:t>Large scale parallel computers are all distributed memory, because overhead of providing one logical memory is too high.</a:t>
            </a:r>
          </a:p>
          <a:p>
            <a:pPr>
              <a:defRPr/>
            </a:pPr>
            <a:r>
              <a:rPr lang="en-US" smtClean="0"/>
              <a:t>Can also combine distributed and shared memory.</a:t>
            </a:r>
          </a:p>
          <a:p>
            <a:pPr lvl="1">
              <a:defRPr/>
            </a:pPr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Supercomputer is overall a distributed memory system connecting shared memory nodes.</a:t>
            </a:r>
            <a:endParaRPr lang="en-US"/>
          </a:p>
        </p:txBody>
      </p:sp>
      <p:grpSp>
        <p:nvGrpSpPr>
          <p:cNvPr id="4" name="Group 81"/>
          <p:cNvGrpSpPr>
            <a:grpSpLocks/>
          </p:cNvGrpSpPr>
          <p:nvPr/>
        </p:nvGrpSpPr>
        <p:grpSpPr bwMode="auto">
          <a:xfrm>
            <a:off x="6299754" y="1496281"/>
            <a:ext cx="2628900" cy="4327525"/>
            <a:chOff x="288" y="886"/>
            <a:chExt cx="1680" cy="2714"/>
          </a:xfrm>
        </p:grpSpPr>
        <p:grpSp>
          <p:nvGrpSpPr>
            <p:cNvPr id="13317" name="Group 82"/>
            <p:cNvGrpSpPr>
              <a:grpSpLocks/>
            </p:cNvGrpSpPr>
            <p:nvPr/>
          </p:nvGrpSpPr>
          <p:grpSpPr bwMode="auto">
            <a:xfrm>
              <a:off x="288" y="886"/>
              <a:ext cx="1152" cy="576"/>
              <a:chOff x="3504" y="1056"/>
              <a:chExt cx="1152" cy="576"/>
            </a:xfrm>
          </p:grpSpPr>
          <p:sp>
            <p:nvSpPr>
              <p:cNvPr id="22" name="Text Box 83"/>
              <p:cNvSpPr txBox="1">
                <a:spLocks noChangeArrowheads="1"/>
              </p:cNvSpPr>
              <p:nvPr/>
            </p:nvSpPr>
            <p:spPr bwMode="auto">
              <a:xfrm>
                <a:off x="3712" y="1154"/>
                <a:ext cx="848" cy="3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r>
                  <a:rPr lang="en-US" sz="1600" smtClean="0">
                    <a:latin typeface="+mj-lt"/>
                  </a:rPr>
                  <a:t>PE + Mem +</a:t>
                </a:r>
              </a:p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r>
                  <a:rPr lang="en-US" sz="1600" smtClean="0">
                    <a:latin typeface="+mj-lt"/>
                  </a:rPr>
                  <a:t>control unit</a:t>
                </a:r>
              </a:p>
            </p:txBody>
          </p:sp>
          <p:sp>
            <p:nvSpPr>
              <p:cNvPr id="23" name="Oval 84"/>
              <p:cNvSpPr>
                <a:spLocks noChangeArrowheads="1"/>
              </p:cNvSpPr>
              <p:nvPr/>
            </p:nvSpPr>
            <p:spPr bwMode="auto">
              <a:xfrm>
                <a:off x="3504" y="1056"/>
                <a:ext cx="1152" cy="576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endParaRPr lang="en-US" sz="1600" smtClean="0">
                  <a:latin typeface="+mj-lt"/>
                </a:endParaRPr>
              </a:p>
            </p:txBody>
          </p:sp>
        </p:grpSp>
        <p:sp>
          <p:nvSpPr>
            <p:cNvPr id="21" name="Oval 87"/>
            <p:cNvSpPr>
              <a:spLocks noChangeArrowheads="1"/>
            </p:cNvSpPr>
            <p:nvPr/>
          </p:nvSpPr>
          <p:spPr bwMode="auto">
            <a:xfrm>
              <a:off x="288" y="1510"/>
              <a:ext cx="1152" cy="57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en-US" sz="1600" smtClean="0">
                <a:latin typeface="+mj-lt"/>
              </a:endParaRPr>
            </a:p>
          </p:txBody>
        </p:sp>
        <p:sp>
          <p:nvSpPr>
            <p:cNvPr id="19" name="Oval 90"/>
            <p:cNvSpPr>
              <a:spLocks noChangeArrowheads="1"/>
            </p:cNvSpPr>
            <p:nvPr/>
          </p:nvSpPr>
          <p:spPr bwMode="auto">
            <a:xfrm>
              <a:off x="288" y="2296"/>
              <a:ext cx="1152" cy="576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en-US" sz="1600" smtClean="0">
                <a:latin typeface="+mj-lt"/>
              </a:endParaRPr>
            </a:p>
          </p:txBody>
        </p:sp>
        <p:sp>
          <p:nvSpPr>
            <p:cNvPr id="17" name="Oval 93"/>
            <p:cNvSpPr>
              <a:spLocks noChangeArrowheads="1"/>
            </p:cNvSpPr>
            <p:nvPr/>
          </p:nvSpPr>
          <p:spPr bwMode="auto">
            <a:xfrm>
              <a:off x="288" y="3024"/>
              <a:ext cx="1152" cy="576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en-US" sz="1600" smtClean="0">
                <a:latin typeface="+mj-lt"/>
              </a:endParaRPr>
            </a:p>
          </p:txBody>
        </p:sp>
        <p:sp>
          <p:nvSpPr>
            <p:cNvPr id="9" name="Line 94"/>
            <p:cNvSpPr>
              <a:spLocks noChangeShapeType="1"/>
            </p:cNvSpPr>
            <p:nvPr/>
          </p:nvSpPr>
          <p:spPr bwMode="auto">
            <a:xfrm>
              <a:off x="1440" y="1798"/>
              <a:ext cx="1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+mj-lt"/>
              </a:endParaRPr>
            </a:p>
          </p:txBody>
        </p:sp>
        <p:sp>
          <p:nvSpPr>
            <p:cNvPr id="10" name="Line 95"/>
            <p:cNvSpPr>
              <a:spLocks noChangeShapeType="1"/>
            </p:cNvSpPr>
            <p:nvPr/>
          </p:nvSpPr>
          <p:spPr bwMode="auto">
            <a:xfrm>
              <a:off x="1440" y="2584"/>
              <a:ext cx="1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+mj-lt"/>
              </a:endParaRPr>
            </a:p>
          </p:txBody>
        </p:sp>
        <p:sp>
          <p:nvSpPr>
            <p:cNvPr id="11" name="Line 96"/>
            <p:cNvSpPr>
              <a:spLocks noChangeShapeType="1"/>
            </p:cNvSpPr>
            <p:nvPr/>
          </p:nvSpPr>
          <p:spPr bwMode="auto">
            <a:xfrm>
              <a:off x="1440" y="1174"/>
              <a:ext cx="1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+mj-lt"/>
              </a:endParaRPr>
            </a:p>
          </p:txBody>
        </p:sp>
        <p:sp>
          <p:nvSpPr>
            <p:cNvPr id="12" name="Line 97"/>
            <p:cNvSpPr>
              <a:spLocks noChangeShapeType="1"/>
            </p:cNvSpPr>
            <p:nvPr/>
          </p:nvSpPr>
          <p:spPr bwMode="auto">
            <a:xfrm>
              <a:off x="1440" y="3312"/>
              <a:ext cx="19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1600">
                <a:latin typeface="+mj-lt"/>
              </a:endParaRPr>
            </a:p>
          </p:txBody>
        </p:sp>
        <p:grpSp>
          <p:nvGrpSpPr>
            <p:cNvPr id="13325" name="Group 98"/>
            <p:cNvGrpSpPr>
              <a:grpSpLocks/>
            </p:cNvGrpSpPr>
            <p:nvPr/>
          </p:nvGrpSpPr>
          <p:grpSpPr bwMode="auto">
            <a:xfrm>
              <a:off x="1632" y="1104"/>
              <a:ext cx="336" cy="2304"/>
              <a:chOff x="2544" y="1056"/>
              <a:chExt cx="336" cy="2304"/>
            </a:xfrm>
          </p:grpSpPr>
          <p:sp>
            <p:nvSpPr>
              <p:cNvPr id="14" name="Rectangle 99"/>
              <p:cNvSpPr>
                <a:spLocks noChangeArrowheads="1"/>
              </p:cNvSpPr>
              <p:nvPr/>
            </p:nvSpPr>
            <p:spPr bwMode="auto">
              <a:xfrm>
                <a:off x="2544" y="1056"/>
                <a:ext cx="336" cy="230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endParaRPr lang="en-US" sz="1600" smtClean="0">
                  <a:latin typeface="+mj-lt"/>
                </a:endParaRPr>
              </a:p>
            </p:txBody>
          </p:sp>
          <p:sp>
            <p:nvSpPr>
              <p:cNvPr id="15" name="Text Box 100"/>
              <p:cNvSpPr txBox="1">
                <a:spLocks noChangeArrowheads="1"/>
              </p:cNvSpPr>
              <p:nvPr/>
            </p:nvSpPr>
            <p:spPr bwMode="auto">
              <a:xfrm rot="5400000">
                <a:off x="1995" y="2062"/>
                <a:ext cx="1482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r>
                  <a:rPr lang="en-US" sz="1600" smtClean="0">
                    <a:latin typeface="+mj-lt"/>
                  </a:rPr>
                  <a:t>Interconnection network</a:t>
                </a:r>
              </a:p>
            </p:txBody>
          </p:sp>
        </p:grpSp>
      </p:grpSp>
      <p:sp>
        <p:nvSpPr>
          <p:cNvPr id="24" name="Text Box 83"/>
          <p:cNvSpPr txBox="1">
            <a:spLocks noChangeArrowheads="1"/>
          </p:cNvSpPr>
          <p:nvPr/>
        </p:nvSpPr>
        <p:spPr bwMode="auto">
          <a:xfrm>
            <a:off x="6625237" y="2638753"/>
            <a:ext cx="1326968" cy="585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sz="1600" smtClean="0">
                <a:latin typeface="+mj-lt"/>
              </a:rPr>
              <a:t>PE + Mem +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sz="1600" smtClean="0">
                <a:latin typeface="+mj-lt"/>
              </a:rPr>
              <a:t>control unit</a:t>
            </a:r>
          </a:p>
        </p:txBody>
      </p:sp>
      <p:sp>
        <p:nvSpPr>
          <p:cNvPr id="25" name="Text Box 83"/>
          <p:cNvSpPr txBox="1">
            <a:spLocks noChangeArrowheads="1"/>
          </p:cNvSpPr>
          <p:nvPr/>
        </p:nvSpPr>
        <p:spPr bwMode="auto">
          <a:xfrm>
            <a:off x="6625237" y="3911179"/>
            <a:ext cx="1326968" cy="585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sz="1600" smtClean="0">
                <a:latin typeface="+mj-lt"/>
              </a:rPr>
              <a:t>PE + Mem +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sz="1600" smtClean="0">
                <a:latin typeface="+mj-lt"/>
              </a:rPr>
              <a:t>control unit</a:t>
            </a:r>
          </a:p>
        </p:txBody>
      </p:sp>
      <p:sp>
        <p:nvSpPr>
          <p:cNvPr id="26" name="Text Box 83"/>
          <p:cNvSpPr txBox="1">
            <a:spLocks noChangeArrowheads="1"/>
          </p:cNvSpPr>
          <p:nvPr/>
        </p:nvSpPr>
        <p:spPr bwMode="auto">
          <a:xfrm>
            <a:off x="6625237" y="5071989"/>
            <a:ext cx="1326968" cy="585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sz="1600" smtClean="0">
                <a:latin typeface="+mj-lt"/>
              </a:rPr>
              <a:t>PE + Mem +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sz="1600" smtClean="0">
                <a:latin typeface="+mj-lt"/>
              </a:rPr>
              <a:t>control unit</a:t>
            </a:r>
          </a:p>
        </p:txBody>
      </p:sp>
    </p:spTree>
    <p:extLst>
      <p:ext uri="{BB962C8B-B14F-4D97-AF65-F5344CB8AC3E}">
        <p14:creationId xmlns:p14="http://schemas.microsoft.com/office/powerpoint/2010/main" val="862458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proj1.sinica.edu.tw/~statphys/computer/figure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7583" y="4574140"/>
            <a:ext cx="3337205" cy="2358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Network of workstations (NOW)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19226"/>
            <a:ext cx="8229600" cy="3281202"/>
          </a:xfrm>
          <a:ln>
            <a:solidFill>
              <a:schemeClr val="bg1"/>
            </a:solidFill>
          </a:ln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en-US" smtClean="0"/>
              <a:t>Networked computers as a multicomputer </a:t>
            </a:r>
            <a:r>
              <a:rPr lang="en-US"/>
              <a:t>p</a:t>
            </a:r>
            <a:r>
              <a:rPr lang="en-US" smtClean="0"/>
              <a:t>latform</a:t>
            </a:r>
          </a:p>
          <a:p>
            <a:pPr lvl="1">
              <a:defRPr/>
            </a:pPr>
            <a:r>
              <a:rPr lang="en-US" smtClean="0"/>
              <a:t>Popularized in 1990’s as high performance workstations and networking became commoditized (cheap).</a:t>
            </a:r>
          </a:p>
          <a:p>
            <a:pPr>
              <a:defRPr/>
            </a:pPr>
            <a:r>
              <a:rPr lang="en-US" smtClean="0"/>
              <a:t>Advantages</a:t>
            </a:r>
          </a:p>
          <a:p>
            <a:pPr lvl="1">
              <a:defRPr/>
            </a:pPr>
            <a:r>
              <a:rPr lang="en-US" smtClean="0"/>
              <a:t>Relatively high performance and low cost.</a:t>
            </a:r>
          </a:p>
          <a:p>
            <a:pPr lvl="1">
              <a:defRPr/>
            </a:pPr>
            <a:r>
              <a:rPr lang="en-US" smtClean="0"/>
              <a:t>The latest processors can easily be incorporated into the system as they become available.</a:t>
            </a:r>
          </a:p>
          <a:p>
            <a:pPr lvl="1">
              <a:defRPr/>
            </a:pPr>
            <a:r>
              <a:rPr lang="en-US" smtClean="0"/>
              <a:t>Existing software can be used or modified.</a:t>
            </a:r>
          </a:p>
          <a:p>
            <a:pPr>
              <a:defRPr/>
            </a:pPr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Beowulf, SETI@Home, Folding@Home</a:t>
            </a:r>
          </a:p>
          <a:p>
            <a:pPr lvl="1">
              <a:defRPr/>
            </a:pPr>
            <a:endParaRPr lang="en-US" smtClean="0"/>
          </a:p>
        </p:txBody>
      </p:sp>
      <p:pic>
        <p:nvPicPr>
          <p:cNvPr id="2052" name="Picture 4" descr="http://cs.boisestate.edu/~amit/research/beowulf/cluster-smal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310" y="4803169"/>
            <a:ext cx="2606839" cy="1859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98613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37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715" grpId="0" build="p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321" y="4430107"/>
            <a:ext cx="3720689" cy="2355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</p:pic>
      <p:sp>
        <p:nvSpPr>
          <p:cNvPr id="717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Bus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4"/>
            <a:ext cx="8363164" cy="3327437"/>
          </a:xfrm>
        </p:spPr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en-US" smtClean="0"/>
              <a:t>All processors communicate with memory through common bus.</a:t>
            </a:r>
          </a:p>
          <a:p>
            <a:pPr lvl="1">
              <a:defRPr/>
            </a:pPr>
            <a:r>
              <a:rPr lang="en-US" smtClean="0"/>
              <a:t>To communicate, a processor needs exclusive access to the bus.</a:t>
            </a:r>
          </a:p>
          <a:p>
            <a:pPr lvl="1">
              <a:defRPr/>
            </a:pPr>
            <a:r>
              <a:rPr lang="en-US" smtClean="0"/>
              <a:t>Processors need media access control protocol to communicate concurrently.</a:t>
            </a:r>
          </a:p>
          <a:p>
            <a:pPr>
              <a:defRPr/>
            </a:pPr>
            <a:r>
              <a:rPr lang="en-US" smtClean="0"/>
              <a:t>Bus has limited bandwidth, becomes communication bottleneck.</a:t>
            </a:r>
          </a:p>
          <a:p>
            <a:pPr>
              <a:defRPr/>
            </a:pPr>
            <a:r>
              <a:rPr lang="en-US" smtClean="0"/>
              <a:t>Caches help avoid bus traffic for many memory operations.</a:t>
            </a:r>
          </a:p>
          <a:p>
            <a:pPr>
              <a:defRPr/>
            </a:pPr>
            <a:r>
              <a:rPr lang="en-US" smtClean="0"/>
              <a:t>But still limited to small scale systems, (~50 processors).</a:t>
            </a:r>
          </a:p>
          <a:p>
            <a:pPr lvl="1">
              <a:defRPr/>
            </a:pPr>
            <a:r>
              <a:rPr lang="en-US" smtClean="0"/>
              <a:t>Usually used for shared memory systems.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554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691" y="4183063"/>
            <a:ext cx="3672315" cy="2611786"/>
          </a:xfrm>
          <a:prstGeom prst="rect">
            <a:avLst/>
          </a:prstGeom>
        </p:spPr>
      </p:pic>
      <p:sp>
        <p:nvSpPr>
          <p:cNvPr id="819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Crossbar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5"/>
            <a:ext cx="8472488" cy="2763838"/>
          </a:xfrm>
        </p:spPr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en-US" smtClean="0"/>
              <a:t>Switched (dynamic) network for higher end shared memory systems.</a:t>
            </a:r>
          </a:p>
          <a:p>
            <a:pPr>
              <a:defRPr/>
            </a:pPr>
            <a:r>
              <a:rPr lang="en-US" smtClean="0"/>
              <a:t>Allows all processors to communicate with all memory modules simultaneously.</a:t>
            </a:r>
          </a:p>
          <a:p>
            <a:pPr lvl="1">
              <a:defRPr/>
            </a:pPr>
            <a:r>
              <a:rPr lang="en-US" smtClean="0"/>
              <a:t>Nonblocking, i.e. one processor’s communication won’t prevent another’s.</a:t>
            </a:r>
          </a:p>
          <a:p>
            <a:pPr>
              <a:defRPr/>
            </a:pPr>
            <a:r>
              <a:rPr lang="en-US" smtClean="0"/>
              <a:t>Higher bandwidth and more scalable than bus.</a:t>
            </a:r>
          </a:p>
          <a:p>
            <a:pPr lvl="1">
              <a:defRPr/>
            </a:pPr>
            <a:r>
              <a:rPr lang="en-US" smtClean="0"/>
              <a:t>But more complex and expensive to implement.</a:t>
            </a:r>
          </a:p>
          <a:p>
            <a:pPr>
              <a:defRPr/>
            </a:pPr>
            <a:r>
              <a:rPr lang="en-US" smtClean="0"/>
              <a:t>Limited to a few hundred processors.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53006" y="6226139"/>
            <a:ext cx="3355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smtClean="0"/>
              <a:t>Source</a:t>
            </a:r>
            <a:r>
              <a:rPr lang="en-US" sz="1400" smtClean="0"/>
              <a:t>: Introduction to Parallel Computing, Grama et al.</a:t>
            </a:r>
            <a:endParaRPr lang="en-US" sz="1400" i="1"/>
          </a:p>
        </p:txBody>
      </p:sp>
    </p:spTree>
    <p:extLst>
      <p:ext uri="{BB962C8B-B14F-4D97-AF65-F5344CB8AC3E}">
        <p14:creationId xmlns:p14="http://schemas.microsoft.com/office/powerpoint/2010/main" val="4000935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Multihop networks</a:t>
            </a:r>
          </a:p>
        </p:txBody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19225"/>
            <a:ext cx="8229600" cy="4887415"/>
          </a:xfrm>
        </p:spPr>
        <p:txBody>
          <a:bodyPr>
            <a:normAutofit fontScale="62500" lnSpcReduction="20000"/>
          </a:bodyPr>
          <a:lstStyle/>
          <a:p>
            <a:pPr>
              <a:defRPr/>
            </a:pPr>
            <a:r>
              <a:rPr lang="en-US" smtClean="0"/>
              <a:t>Bus and crossbar are both one stage networks, i.e. two processors can directly communicate over a link.</a:t>
            </a:r>
          </a:p>
          <a:p>
            <a:pPr>
              <a:defRPr/>
            </a:pPr>
            <a:r>
              <a:rPr lang="en-US" smtClean="0"/>
              <a:t>One stage networks have limited bandwidth and scalability, and sometimes high cost.</a:t>
            </a:r>
          </a:p>
          <a:p>
            <a:pPr>
              <a:defRPr/>
            </a:pPr>
            <a:r>
              <a:rPr lang="en-US" smtClean="0"/>
              <a:t>Can improve performance using multistage or multihop networks, where messages traverse several links.</a:t>
            </a:r>
          </a:p>
          <a:p>
            <a:pPr>
              <a:defRPr/>
            </a:pPr>
            <a:r>
              <a:rPr lang="en-US" smtClean="0"/>
              <a:t>Multihop networks can be characterized by</a:t>
            </a:r>
          </a:p>
          <a:p>
            <a:pPr lvl="1">
              <a:defRPr/>
            </a:pPr>
            <a:r>
              <a:rPr lang="en-US" smtClean="0"/>
              <a:t>Diameter</a:t>
            </a:r>
          </a:p>
          <a:p>
            <a:pPr lvl="2">
              <a:defRPr/>
            </a:pPr>
            <a:r>
              <a:rPr lang="en-US" smtClean="0"/>
              <a:t>Distance between farthest pair of processors.</a:t>
            </a:r>
            <a:endParaRPr lang="en-US"/>
          </a:p>
          <a:p>
            <a:pPr lvl="2">
              <a:defRPr/>
            </a:pPr>
            <a:r>
              <a:rPr lang="en-US" smtClean="0"/>
              <a:t>Gives worst case latency.</a:t>
            </a:r>
          </a:p>
          <a:p>
            <a:pPr lvl="1">
              <a:defRPr/>
            </a:pPr>
            <a:r>
              <a:rPr lang="en-US" smtClean="0"/>
              <a:t>Bisection width</a:t>
            </a:r>
          </a:p>
          <a:p>
            <a:pPr lvl="2">
              <a:defRPr/>
            </a:pPr>
            <a:r>
              <a:rPr lang="en-US" smtClean="0"/>
              <a:t>Minimum number of links to cut to partition the network into two (almost) equal halves.</a:t>
            </a:r>
          </a:p>
          <a:p>
            <a:pPr lvl="2">
              <a:defRPr/>
            </a:pPr>
            <a:r>
              <a:rPr lang="en-US"/>
              <a:t>I</a:t>
            </a:r>
            <a:r>
              <a:rPr lang="en-US" smtClean="0"/>
              <a:t>ndicates potential communication bottlenecks.</a:t>
            </a:r>
          </a:p>
          <a:p>
            <a:pPr lvl="2">
              <a:defRPr/>
            </a:pPr>
            <a:r>
              <a:rPr lang="en-US" smtClean="0"/>
              <a:t>Bisection bandwidth is sum of bandwidths of links cut.</a:t>
            </a:r>
          </a:p>
          <a:p>
            <a:pPr lvl="1">
              <a:defRPr/>
            </a:pPr>
            <a:r>
              <a:rPr lang="en-US" smtClean="0"/>
              <a:t>Cost</a:t>
            </a:r>
          </a:p>
          <a:p>
            <a:pPr lvl="2">
              <a:defRPr/>
            </a:pPr>
            <a:r>
              <a:rPr lang="en-US" smtClean="0"/>
              <a:t>Number of links in network.</a:t>
            </a:r>
          </a:p>
          <a:p>
            <a:pPr lvl="2">
              <a:defRPr/>
            </a:pPr>
            <a:r>
              <a:rPr lang="en-US" smtClean="0"/>
              <a:t>Bisection width.</a:t>
            </a:r>
          </a:p>
          <a:p>
            <a:pPr lvl="1">
              <a:defRPr/>
            </a:pPr>
            <a:endParaRPr lang="en-US" smtClean="0"/>
          </a:p>
        </p:txBody>
      </p:sp>
      <p:grpSp>
        <p:nvGrpSpPr>
          <p:cNvPr id="34" name="Group 33"/>
          <p:cNvGrpSpPr/>
          <p:nvPr/>
        </p:nvGrpSpPr>
        <p:grpSpPr>
          <a:xfrm>
            <a:off x="6010382" y="5173037"/>
            <a:ext cx="2774021" cy="1672689"/>
            <a:chOff x="7044265" y="2093577"/>
            <a:chExt cx="1948405" cy="1302105"/>
          </a:xfrm>
        </p:grpSpPr>
        <p:cxnSp>
          <p:nvCxnSpPr>
            <p:cNvPr id="6" name="Straight Connector 5"/>
            <p:cNvCxnSpPr/>
            <p:nvPr/>
          </p:nvCxnSpPr>
          <p:spPr bwMode="auto">
            <a:xfrm>
              <a:off x="7287683" y="2396066"/>
              <a:ext cx="1432984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" name="Straight Connector 9"/>
            <p:cNvCxnSpPr/>
            <p:nvPr/>
          </p:nvCxnSpPr>
          <p:spPr bwMode="auto">
            <a:xfrm>
              <a:off x="7287683" y="3098799"/>
              <a:ext cx="1432984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Straight Connector 8"/>
            <p:cNvCxnSpPr/>
            <p:nvPr/>
          </p:nvCxnSpPr>
          <p:spPr bwMode="auto">
            <a:xfrm>
              <a:off x="7287683" y="2396066"/>
              <a:ext cx="0" cy="702733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>
              <a:off x="8010524" y="2396065"/>
              <a:ext cx="0" cy="702733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>
              <a:off x="8720667" y="2396065"/>
              <a:ext cx="0" cy="702733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" name="Oval 1"/>
            <p:cNvSpPr/>
            <p:nvPr/>
          </p:nvSpPr>
          <p:spPr bwMode="auto">
            <a:xfrm>
              <a:off x="7238998" y="2334681"/>
              <a:ext cx="122767" cy="122767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7949140" y="2334681"/>
              <a:ext cx="122767" cy="122767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2" name="Oval 21"/>
            <p:cNvSpPr/>
            <p:nvPr/>
          </p:nvSpPr>
          <p:spPr bwMode="auto">
            <a:xfrm>
              <a:off x="8661924" y="2334680"/>
              <a:ext cx="122767" cy="122767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4" name="Oval 23"/>
            <p:cNvSpPr/>
            <p:nvPr/>
          </p:nvSpPr>
          <p:spPr bwMode="auto">
            <a:xfrm>
              <a:off x="7238998" y="3037416"/>
              <a:ext cx="122767" cy="122767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5" name="Oval 24"/>
            <p:cNvSpPr/>
            <p:nvPr/>
          </p:nvSpPr>
          <p:spPr bwMode="auto">
            <a:xfrm>
              <a:off x="7949140" y="3037416"/>
              <a:ext cx="122767" cy="122767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6" name="Oval 25"/>
            <p:cNvSpPr/>
            <p:nvPr/>
          </p:nvSpPr>
          <p:spPr bwMode="auto">
            <a:xfrm>
              <a:off x="8661924" y="3037415"/>
              <a:ext cx="122767" cy="122767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9" name="Straight Connector 18"/>
            <p:cNvCxnSpPr>
              <a:stCxn id="24" idx="7"/>
              <a:endCxn id="21" idx="3"/>
            </p:cNvCxnSpPr>
            <p:nvPr/>
          </p:nvCxnSpPr>
          <p:spPr bwMode="auto">
            <a:xfrm flipV="1">
              <a:off x="7343786" y="2439469"/>
              <a:ext cx="623333" cy="615926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>
              <a:stCxn id="26" idx="1"/>
              <a:endCxn id="21" idx="5"/>
            </p:cNvCxnSpPr>
            <p:nvPr/>
          </p:nvCxnSpPr>
          <p:spPr bwMode="auto">
            <a:xfrm flipH="1" flipV="1">
              <a:off x="8053928" y="2439469"/>
              <a:ext cx="625975" cy="615925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2" name="TextBox 31"/>
            <p:cNvSpPr txBox="1"/>
            <p:nvPr/>
          </p:nvSpPr>
          <p:spPr>
            <a:xfrm>
              <a:off x="7539567" y="2093577"/>
              <a:ext cx="3725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2</a:t>
              </a:r>
              <a:endParaRPr lang="en-US" sz="140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229601" y="2096320"/>
              <a:ext cx="3725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2</a:t>
              </a:r>
              <a:endParaRPr lang="en-US" sz="140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539567" y="3085162"/>
              <a:ext cx="3725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2</a:t>
              </a:r>
              <a:endParaRPr lang="en-US" sz="140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229601" y="3087905"/>
              <a:ext cx="3725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2</a:t>
              </a:r>
              <a:endParaRPr lang="en-US" sz="140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044265" y="2568931"/>
              <a:ext cx="3175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1</a:t>
              </a:r>
              <a:endParaRPr lang="en-US" sz="140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410450" y="2568931"/>
              <a:ext cx="3175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1</a:t>
              </a:r>
              <a:endParaRPr lang="en-US" sz="140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804149" y="2568931"/>
              <a:ext cx="3175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1</a:t>
              </a:r>
              <a:endParaRPr lang="en-US" sz="140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717502" y="2568931"/>
              <a:ext cx="2751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1</a:t>
              </a:r>
              <a:endParaRPr lang="en-US" sz="140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373796" y="2568931"/>
              <a:ext cx="3175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/>
                <a:t>1</a:t>
              </a:r>
              <a:endParaRPr lang="en-US" sz="1400"/>
            </a:p>
          </p:txBody>
        </p:sp>
      </p:grpSp>
    </p:spTree>
    <p:extLst>
      <p:ext uri="{BB962C8B-B14F-4D97-AF65-F5344CB8AC3E}">
        <p14:creationId xmlns:p14="http://schemas.microsoft.com/office/powerpoint/2010/main" val="118582712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40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403" grpId="0" uiExpand="1" build="p" autoUpdateAnimBg="0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1D topologies</a:t>
            </a:r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5562600" y="1911350"/>
            <a:ext cx="2760663" cy="1201917"/>
            <a:chOff x="5562600" y="1911350"/>
            <a:chExt cx="2760663" cy="1201917"/>
          </a:xfrm>
        </p:grpSpPr>
        <p:sp>
          <p:nvSpPr>
            <p:cNvPr id="4" name="Rectangle 2053"/>
            <p:cNvSpPr>
              <a:spLocks noChangeArrowheads="1"/>
            </p:cNvSpPr>
            <p:nvPr/>
          </p:nvSpPr>
          <p:spPr bwMode="auto">
            <a:xfrm>
              <a:off x="7232650" y="1911350"/>
              <a:ext cx="1090613" cy="12009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i="1" smtClean="0">
                  <a:latin typeface="+mj-lt"/>
                </a:rPr>
                <a:t>p </a:t>
              </a:r>
              <a:r>
                <a:rPr lang="en-US" sz="2400" smtClean="0">
                  <a:latin typeface="+mj-lt"/>
                </a:rPr>
                <a:t>- 1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1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i="1" smtClean="0">
                  <a:latin typeface="+mj-lt"/>
                </a:rPr>
                <a:t>p-1</a:t>
              </a:r>
            </a:p>
          </p:txBody>
        </p:sp>
        <p:sp>
          <p:nvSpPr>
            <p:cNvPr id="16" name="Text Box 2066"/>
            <p:cNvSpPr txBox="1">
              <a:spLocks noChangeArrowheads="1"/>
            </p:cNvSpPr>
            <p:nvPr/>
          </p:nvSpPr>
          <p:spPr bwMode="auto">
            <a:xfrm>
              <a:off x="5562600" y="1912938"/>
              <a:ext cx="1435008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Diameter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Bisection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Cost  </a:t>
              </a:r>
            </a:p>
          </p:txBody>
        </p:sp>
      </p:grpSp>
      <p:grpSp>
        <p:nvGrpSpPr>
          <p:cNvPr id="3" name="Group 2"/>
          <p:cNvGrpSpPr>
            <a:grpSpLocks/>
          </p:cNvGrpSpPr>
          <p:nvPr/>
        </p:nvGrpSpPr>
        <p:grpSpPr bwMode="auto">
          <a:xfrm>
            <a:off x="5548313" y="3962400"/>
            <a:ext cx="2460269" cy="1208267"/>
            <a:chOff x="5548313" y="3962400"/>
            <a:chExt cx="2460269" cy="1208267"/>
          </a:xfrm>
        </p:grpSpPr>
        <p:sp>
          <p:nvSpPr>
            <p:cNvPr id="18" name="Rectangle 1029"/>
            <p:cNvSpPr>
              <a:spLocks noChangeArrowheads="1"/>
            </p:cNvSpPr>
            <p:nvPr/>
          </p:nvSpPr>
          <p:spPr bwMode="auto">
            <a:xfrm>
              <a:off x="7224713" y="3962400"/>
              <a:ext cx="783869" cy="12009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i="1" smtClean="0">
                  <a:latin typeface="+mj-lt"/>
                </a:rPr>
                <a:t>p </a:t>
              </a:r>
              <a:r>
                <a:rPr lang="en-US" sz="2400" smtClean="0">
                  <a:latin typeface="+mj-lt"/>
                </a:rPr>
                <a:t>/ 2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2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i="1">
                  <a:latin typeface="+mj-lt"/>
                </a:rPr>
                <a:t>p</a:t>
              </a:r>
              <a:endParaRPr lang="en-US" sz="2400" i="1" smtClean="0">
                <a:latin typeface="+mj-lt"/>
              </a:endParaRPr>
            </a:p>
          </p:txBody>
        </p:sp>
        <p:sp>
          <p:nvSpPr>
            <p:cNvPr id="19" name="Text Box 1032"/>
            <p:cNvSpPr txBox="1">
              <a:spLocks noChangeArrowheads="1"/>
            </p:cNvSpPr>
            <p:nvPr/>
          </p:nvSpPr>
          <p:spPr bwMode="auto">
            <a:xfrm>
              <a:off x="5548313" y="3970338"/>
              <a:ext cx="1435008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Diameter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Bisection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Cost  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5563393" y="3127306"/>
            <a:ext cx="3050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High diameter, low fault tolerance, low cost.</a:t>
            </a:r>
            <a:endParaRPr lang="en-US" sz="2000"/>
          </a:p>
        </p:txBody>
      </p:sp>
      <p:sp>
        <p:nvSpPr>
          <p:cNvPr id="25" name="TextBox 24"/>
          <p:cNvSpPr txBox="1"/>
          <p:nvPr/>
        </p:nvSpPr>
        <p:spPr>
          <a:xfrm>
            <a:off x="5563394" y="5298517"/>
            <a:ext cx="27598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Slightly improved diameter and fault tolerance, low cost.</a:t>
            </a:r>
          </a:p>
          <a:p>
            <a:r>
              <a:rPr lang="en-US" sz="2000" smtClean="0"/>
              <a:t>All nodes symmetric.</a:t>
            </a:r>
            <a:endParaRPr lang="en-US" sz="20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948" y="2201917"/>
            <a:ext cx="5201131" cy="11590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625" y="4453944"/>
            <a:ext cx="4515374" cy="119283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95928" y="1803115"/>
            <a:ext cx="2388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Linear array</a:t>
            </a:r>
            <a:endParaRPr lang="en-US" sz="2400"/>
          </a:p>
        </p:txBody>
      </p:sp>
      <p:sp>
        <p:nvSpPr>
          <p:cNvPr id="29" name="TextBox 28"/>
          <p:cNvSpPr txBox="1"/>
          <p:nvPr/>
        </p:nvSpPr>
        <p:spPr>
          <a:xfrm>
            <a:off x="2183259" y="4108837"/>
            <a:ext cx="2388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Ring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76060602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Meshes and tori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181" y="2088032"/>
            <a:ext cx="8002550" cy="2279031"/>
          </a:xfrm>
          <a:prstGeom prst="rect">
            <a:avLst/>
          </a:prstGeom>
        </p:spPr>
      </p:pic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530260" y="4607155"/>
            <a:ext cx="2704668" cy="1928486"/>
            <a:chOff x="5500688" y="1436688"/>
            <a:chExt cx="2704668" cy="1928486"/>
          </a:xfrm>
        </p:grpSpPr>
        <p:sp>
          <p:nvSpPr>
            <p:cNvPr id="6" name="Text Box 69"/>
            <p:cNvSpPr txBox="1">
              <a:spLocks noChangeArrowheads="1"/>
            </p:cNvSpPr>
            <p:nvPr/>
          </p:nvSpPr>
          <p:spPr bwMode="auto">
            <a:xfrm>
              <a:off x="5500688" y="1436688"/>
              <a:ext cx="1435008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de-DE" sz="2400" i="1" smtClean="0">
                <a:latin typeface="+mj-lt"/>
              </a:endParaRP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Diameter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Bisection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Cost </a:t>
              </a:r>
            </a:p>
          </p:txBody>
        </p:sp>
        <p:sp>
          <p:nvSpPr>
            <p:cNvPr id="7" name="Text Box 76"/>
            <p:cNvSpPr txBox="1">
              <a:spLocks noChangeArrowheads="1"/>
            </p:cNvSpPr>
            <p:nvPr/>
          </p:nvSpPr>
          <p:spPr bwMode="auto">
            <a:xfrm>
              <a:off x="6909956" y="1795514"/>
              <a:ext cx="1295400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 type="none" w="lg" len="lg"/>
                  <a:tailEnd type="none" w="lg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2</a:t>
              </a:r>
              <a:r>
                <a:rPr lang="en-US" sz="2400" smtClean="0">
                  <a:latin typeface="+mj-lt"/>
                  <a:sym typeface="Symbol" panose="05050102010706020507" pitchFamily="18" charset="2"/>
                </a:rPr>
                <a:t></a:t>
              </a:r>
              <a:r>
                <a:rPr lang="en-US" sz="2400" i="1" smtClean="0">
                  <a:latin typeface="+mj-lt"/>
                  <a:sym typeface="Symbol" panose="05050102010706020507" pitchFamily="18" charset="2"/>
                </a:rPr>
                <a:t>p – 2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  <a:sym typeface="Symbol" panose="05050102010706020507" pitchFamily="18" charset="2"/>
                </a:rPr>
                <a:t></a:t>
              </a:r>
              <a:r>
                <a:rPr lang="en-US" sz="2400" i="1" smtClean="0">
                  <a:latin typeface="+mj-lt"/>
                  <a:sym typeface="Symbol" panose="05050102010706020507" pitchFamily="18" charset="2"/>
                </a:rPr>
                <a:t>p</a:t>
              </a:r>
            </a:p>
            <a:p>
              <a:pPr>
                <a:spcBef>
                  <a:spcPct val="0"/>
                </a:spcBef>
                <a:buClrTx/>
                <a:buSzTx/>
                <a:buNone/>
                <a:defRPr/>
              </a:pPr>
              <a:r>
                <a:rPr lang="en-US" sz="2400" i="1" smtClean="0">
                  <a:latin typeface="+mj-lt"/>
                  <a:sym typeface="Symbol" panose="05050102010706020507" pitchFamily="18" charset="2"/>
                </a:rPr>
                <a:t>2p-2</a:t>
              </a:r>
              <a:r>
                <a:rPr lang="en-US" sz="2400">
                  <a:sym typeface="Symbol" panose="05050102010706020507" pitchFamily="18" charset="2"/>
                </a:rPr>
                <a:t></a:t>
              </a:r>
              <a:r>
                <a:rPr lang="en-US" sz="2400" i="1">
                  <a:sym typeface="Symbol" panose="05050102010706020507" pitchFamily="18" charset="2"/>
                </a:rPr>
                <a:t>p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en-US" sz="2400" i="1" smtClean="0">
                <a:latin typeface="+mj-lt"/>
                <a:sym typeface="Symbol" panose="05050102010706020507" pitchFamily="18" charset="2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037694" y="1487313"/>
            <a:ext cx="2388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2D mesh</a:t>
            </a:r>
            <a:endParaRPr lang="en-US" sz="2400"/>
          </a:p>
        </p:txBody>
      </p:sp>
      <p:sp>
        <p:nvSpPr>
          <p:cNvPr id="9" name="TextBox 8"/>
          <p:cNvSpPr txBox="1"/>
          <p:nvPr/>
        </p:nvSpPr>
        <p:spPr>
          <a:xfrm>
            <a:off x="3681577" y="1487312"/>
            <a:ext cx="2388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2D torus</a:t>
            </a:r>
            <a:endParaRPr lang="en-US" sz="2400"/>
          </a:p>
        </p:txBody>
      </p:sp>
      <p:sp>
        <p:nvSpPr>
          <p:cNvPr id="10" name="TextBox 9"/>
          <p:cNvSpPr txBox="1"/>
          <p:nvPr/>
        </p:nvSpPr>
        <p:spPr>
          <a:xfrm>
            <a:off x="6477861" y="1481656"/>
            <a:ext cx="2388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3</a:t>
            </a:r>
            <a:r>
              <a:rPr lang="en-US" sz="2400" smtClean="0"/>
              <a:t>D mesh</a:t>
            </a:r>
            <a:endParaRPr lang="en-US" sz="2400"/>
          </a:p>
        </p:txBody>
      </p:sp>
      <p:grpSp>
        <p:nvGrpSpPr>
          <p:cNvPr id="11" name="Group 10"/>
          <p:cNvGrpSpPr>
            <a:grpSpLocks/>
          </p:cNvGrpSpPr>
          <p:nvPr/>
        </p:nvGrpSpPr>
        <p:grpSpPr bwMode="auto">
          <a:xfrm>
            <a:off x="3508964" y="4607155"/>
            <a:ext cx="2712723" cy="1932836"/>
            <a:chOff x="5500688" y="1436688"/>
            <a:chExt cx="2712723" cy="1932836"/>
          </a:xfrm>
        </p:grpSpPr>
        <p:sp>
          <p:nvSpPr>
            <p:cNvPr id="12" name="Text Box 69"/>
            <p:cNvSpPr txBox="1">
              <a:spLocks noChangeArrowheads="1"/>
            </p:cNvSpPr>
            <p:nvPr/>
          </p:nvSpPr>
          <p:spPr bwMode="auto">
            <a:xfrm>
              <a:off x="5500688" y="1436688"/>
              <a:ext cx="1435008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de-DE" sz="2400" i="1" smtClean="0">
                <a:latin typeface="+mj-lt"/>
              </a:endParaRP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Diameter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Bisection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Cost </a:t>
              </a:r>
            </a:p>
          </p:txBody>
        </p:sp>
        <p:sp>
          <p:nvSpPr>
            <p:cNvPr id="13" name="Text Box 76"/>
            <p:cNvSpPr txBox="1">
              <a:spLocks noChangeArrowheads="1"/>
            </p:cNvSpPr>
            <p:nvPr/>
          </p:nvSpPr>
          <p:spPr bwMode="auto">
            <a:xfrm>
              <a:off x="6918011" y="1799864"/>
              <a:ext cx="1295400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 type="none" w="lg" len="lg"/>
                  <a:tailEnd type="none" w="lg" len="lg"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  <a:sym typeface="Symbol" panose="05050102010706020507" pitchFamily="18" charset="2"/>
                </a:rPr>
                <a:t></a:t>
              </a:r>
              <a:r>
                <a:rPr lang="en-US" sz="2400" i="1" smtClean="0">
                  <a:latin typeface="+mj-lt"/>
                  <a:sym typeface="Symbol" panose="05050102010706020507" pitchFamily="18" charset="2"/>
                </a:rPr>
                <a:t>p – 1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  <a:sym typeface="Symbol" panose="05050102010706020507" pitchFamily="18" charset="2"/>
                </a:rPr>
                <a:t>2</a:t>
              </a:r>
              <a:r>
                <a:rPr lang="en-US" sz="2400" i="1" smtClean="0">
                  <a:latin typeface="+mj-lt"/>
                  <a:sym typeface="Symbol" panose="05050102010706020507" pitchFamily="18" charset="2"/>
                </a:rPr>
                <a:t>p</a:t>
              </a:r>
            </a:p>
            <a:p>
              <a:pPr>
                <a:spcBef>
                  <a:spcPct val="0"/>
                </a:spcBef>
                <a:buClrTx/>
                <a:buSzTx/>
                <a:buNone/>
                <a:defRPr/>
              </a:pPr>
              <a:r>
                <a:rPr lang="en-US" sz="2400" i="1" smtClean="0">
                  <a:latin typeface="+mj-lt"/>
                  <a:sym typeface="Symbol" panose="05050102010706020507" pitchFamily="18" charset="2"/>
                </a:rPr>
                <a:t>2p</a:t>
              </a:r>
              <a:endParaRPr lang="en-US" sz="2400" i="1">
                <a:sym typeface="Symbol" panose="05050102010706020507" pitchFamily="18" charset="2"/>
              </a:endParaRP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en-US" sz="2400" i="1" smtClean="0">
                <a:latin typeface="+mj-lt"/>
                <a:sym typeface="Symbol" panose="05050102010706020507" pitchFamily="18" charset="2"/>
              </a:endParaRPr>
            </a:p>
          </p:txBody>
        </p:sp>
      </p:grpSp>
      <p:grpSp>
        <p:nvGrpSpPr>
          <p:cNvPr id="14" name="Group 13"/>
          <p:cNvGrpSpPr>
            <a:grpSpLocks/>
          </p:cNvGrpSpPr>
          <p:nvPr/>
        </p:nvGrpSpPr>
        <p:grpSpPr bwMode="auto">
          <a:xfrm>
            <a:off x="6169294" y="4607155"/>
            <a:ext cx="3155535" cy="2297818"/>
            <a:chOff x="5500688" y="1436688"/>
            <a:chExt cx="3155535" cy="2297818"/>
          </a:xfrm>
        </p:grpSpPr>
        <p:sp>
          <p:nvSpPr>
            <p:cNvPr id="15" name="Text Box 69"/>
            <p:cNvSpPr txBox="1">
              <a:spLocks noChangeArrowheads="1"/>
            </p:cNvSpPr>
            <p:nvPr/>
          </p:nvSpPr>
          <p:spPr bwMode="auto">
            <a:xfrm>
              <a:off x="5500688" y="1436688"/>
              <a:ext cx="1435008" cy="15696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de-DE" sz="2400" i="1" smtClean="0">
                <a:latin typeface="+mj-lt"/>
              </a:endParaRP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Diameter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Bisection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400" smtClean="0">
                  <a:solidFill>
                    <a:srgbClr val="1503FB"/>
                  </a:solidFill>
                  <a:latin typeface="+mj-lt"/>
                </a:rPr>
                <a:t>Cost </a:t>
              </a:r>
            </a:p>
          </p:txBody>
        </p:sp>
        <p:sp>
          <p:nvSpPr>
            <p:cNvPr id="16" name="Text Box 76"/>
            <p:cNvSpPr txBox="1">
              <a:spLocks noChangeArrowheads="1"/>
            </p:cNvSpPr>
            <p:nvPr/>
          </p:nvSpPr>
          <p:spPr bwMode="auto">
            <a:xfrm>
              <a:off x="6908760" y="1795514"/>
              <a:ext cx="1747463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 type="none" w="lg" len="lg"/>
                  <a:tailEnd type="none" w="lg" len="lg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/>
                <a:t>3 </a:t>
              </a:r>
              <a:r>
                <a:rPr lang="en-US" sz="2400" baseline="30000"/>
                <a:t>3</a:t>
              </a:r>
              <a:r>
                <a:rPr lang="en-US" sz="2400">
                  <a:sym typeface="Symbol" panose="05050102010706020507" pitchFamily="18" charset="2"/>
                </a:rPr>
                <a:t></a:t>
              </a:r>
              <a:r>
                <a:rPr lang="en-US" sz="2400" i="1">
                  <a:sym typeface="Symbol" panose="05050102010706020507" pitchFamily="18" charset="2"/>
                </a:rPr>
                <a:t>p – 3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/>
                <a:t>(</a:t>
              </a:r>
              <a:r>
                <a:rPr lang="en-US" sz="2400" baseline="30000"/>
                <a:t>3</a:t>
              </a:r>
              <a:r>
                <a:rPr lang="en-US" sz="2400">
                  <a:sym typeface="Symbol" panose="05050102010706020507" pitchFamily="18" charset="2"/>
                </a:rPr>
                <a:t></a:t>
              </a:r>
              <a:r>
                <a:rPr lang="en-US" sz="2400" i="1">
                  <a:sym typeface="Symbol" panose="05050102010706020507" pitchFamily="18" charset="2"/>
                </a:rPr>
                <a:t>p</a:t>
              </a:r>
              <a:r>
                <a:rPr lang="en-US" sz="2400">
                  <a:sym typeface="Symbol" panose="05050102010706020507" pitchFamily="18" charset="2"/>
                </a:rPr>
                <a:t>)</a:t>
              </a:r>
              <a:r>
                <a:rPr lang="en-US" sz="2400" baseline="50000">
                  <a:sym typeface="Symbol" panose="05050102010706020507" pitchFamily="18" charset="2"/>
                </a:rPr>
                <a:t>2</a:t>
              </a:r>
            </a:p>
            <a:p>
              <a:pPr>
                <a:spcBef>
                  <a:spcPct val="0"/>
                </a:spcBef>
                <a:buClrTx/>
                <a:buSzTx/>
                <a:buNone/>
                <a:defRPr/>
              </a:pPr>
              <a:r>
                <a:rPr lang="en-US" sz="2400" i="1" smtClean="0">
                  <a:latin typeface="+mj-lt"/>
                  <a:sym typeface="Symbol" panose="05050102010706020507" pitchFamily="18" charset="2"/>
                </a:rPr>
                <a:t>3p-3</a:t>
              </a:r>
              <a:r>
                <a:rPr lang="en-US" sz="2400"/>
                <a:t>(</a:t>
              </a:r>
              <a:r>
                <a:rPr lang="en-US" sz="2400" baseline="30000"/>
                <a:t>3</a:t>
              </a:r>
              <a:r>
                <a:rPr lang="en-US" sz="2400">
                  <a:sym typeface="Symbol" panose="05050102010706020507" pitchFamily="18" charset="2"/>
                </a:rPr>
                <a:t></a:t>
              </a:r>
              <a:r>
                <a:rPr lang="en-US" sz="2400" i="1">
                  <a:sym typeface="Symbol" panose="05050102010706020507" pitchFamily="18" charset="2"/>
                </a:rPr>
                <a:t>p</a:t>
              </a:r>
              <a:r>
                <a:rPr lang="en-US" sz="2400">
                  <a:sym typeface="Symbol" panose="05050102010706020507" pitchFamily="18" charset="2"/>
                </a:rPr>
                <a:t>)</a:t>
              </a:r>
              <a:r>
                <a:rPr lang="en-US" sz="2400" baseline="50000">
                  <a:sym typeface="Symbol" panose="05050102010706020507" pitchFamily="18" charset="2"/>
                </a:rPr>
                <a:t>2</a:t>
              </a:r>
            </a:p>
            <a:p>
              <a:pPr>
                <a:spcBef>
                  <a:spcPct val="0"/>
                </a:spcBef>
                <a:buClrTx/>
                <a:buSzTx/>
                <a:buNone/>
                <a:defRPr/>
              </a:pPr>
              <a:endParaRPr lang="en-US" sz="2400" i="1">
                <a:sym typeface="Symbol" panose="05050102010706020507" pitchFamily="18" charset="2"/>
              </a:endParaRP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en-US" sz="2400" i="1" smtClean="0">
                <a:latin typeface="+mj-lt"/>
                <a:sym typeface="Symbol" panose="05050102010706020507" pitchFamily="18" charset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2261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archive.arstechnica.com/cpu/01q2/p4andg4e/figure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193" y="1247775"/>
            <a:ext cx="2173801" cy="253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Implicit parallelism - Pipelining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4"/>
            <a:ext cx="6387220" cy="5180751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Implicit parallelism executes straight line code in parallel on multiple </a:t>
            </a:r>
            <a:r>
              <a:rPr lang="en-US"/>
              <a:t>FUs</a:t>
            </a:r>
            <a:r>
              <a:rPr lang="en-US" smtClean="0"/>
              <a:t>.</a:t>
            </a:r>
            <a:endParaRPr lang="en-US" smtClean="0"/>
          </a:p>
          <a:p>
            <a:r>
              <a:rPr lang="en-US" smtClean="0"/>
              <a:t>CPU </a:t>
            </a:r>
            <a:r>
              <a:rPr lang="en-US" smtClean="0"/>
              <a:t>contains multiple functional units, e.g. instruction fetch / decode, load / store, integer / floating point units, etc.</a:t>
            </a:r>
          </a:p>
          <a:p>
            <a:r>
              <a:rPr lang="en-US" smtClean="0"/>
              <a:t>Pipelining</a:t>
            </a:r>
            <a:endParaRPr lang="en-US" smtClean="0"/>
          </a:p>
          <a:p>
            <a:pPr lvl="1"/>
            <a:r>
              <a:rPr lang="en-US" smtClean="0"/>
              <a:t>Break up one instruction and execute pieces in pipeline.</a:t>
            </a:r>
          </a:p>
          <a:p>
            <a:pPr lvl="2"/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5 stage pipeline potentially offers 5X speedup.</a:t>
            </a:r>
          </a:p>
          <a:p>
            <a:pPr lvl="1"/>
            <a:r>
              <a:rPr lang="en-US" smtClean="0"/>
              <a:t>Modern processors have 10-20 stages.</a:t>
            </a:r>
          </a:p>
          <a:p>
            <a:pPr lvl="1"/>
            <a:r>
              <a:rPr lang="en-US" smtClean="0"/>
              <a:t>If code branches, must guess how to fill pipeline.</a:t>
            </a:r>
          </a:p>
          <a:p>
            <a:pPr lvl="2"/>
            <a:r>
              <a:rPr lang="en-US" smtClean="0"/>
              <a:t>Branch misprediction requires flushing pipeline.</a:t>
            </a:r>
          </a:p>
          <a:p>
            <a:pPr lvl="2"/>
            <a:r>
              <a:rPr lang="en-US" smtClean="0"/>
              <a:t>Typical code branches every 5 instructions, so requires accurate prediction.</a:t>
            </a:r>
            <a:endParaRPr lang="en-US"/>
          </a:p>
        </p:txBody>
      </p:sp>
      <p:pic>
        <p:nvPicPr>
          <p:cNvPr id="1028" name="Picture 4" descr="https://upload.wikimedia.org/wikipedia/commons/thumb/6/67/5_Stage_Pipeline.svg/300px-5_Stage_Pipeline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6135" y="4381877"/>
            <a:ext cx="2454859" cy="1554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259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mage.slidesharecdn.com/technologies-beyond-the-k-computer-121011073531-phpapp01/95/fujitsu-technologies-beyondthekcomputer-27-728.jpg?cb=134994109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118" y="2686692"/>
            <a:ext cx="5500097" cy="412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www.ontomax.com/images/Tofu-interconnect-0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118" y="123290"/>
            <a:ext cx="7172325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477856" y="3996647"/>
            <a:ext cx="24863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6D “tofu” network on Fujitsu K computer.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481511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Trees</a:t>
            </a:r>
          </a:p>
        </p:txBody>
      </p:sp>
      <p:grpSp>
        <p:nvGrpSpPr>
          <p:cNvPr id="21509" name="Group 1"/>
          <p:cNvGrpSpPr>
            <a:grpSpLocks/>
          </p:cNvGrpSpPr>
          <p:nvPr/>
        </p:nvGrpSpPr>
        <p:grpSpPr bwMode="auto">
          <a:xfrm>
            <a:off x="5441950" y="1430338"/>
            <a:ext cx="3136971" cy="1015663"/>
            <a:chOff x="2419350" y="5240338"/>
            <a:chExt cx="3136971" cy="1015663"/>
          </a:xfrm>
        </p:grpSpPr>
        <p:sp>
          <p:nvSpPr>
            <p:cNvPr id="115" name="Rectangle 33"/>
            <p:cNvSpPr>
              <a:spLocks noChangeArrowheads="1"/>
            </p:cNvSpPr>
            <p:nvPr/>
          </p:nvSpPr>
          <p:spPr bwMode="auto">
            <a:xfrm>
              <a:off x="4095750" y="5240338"/>
              <a:ext cx="1460571" cy="971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92075" rIns="92075" bIns="92075"/>
            <a:lstStyle>
              <a:lvl1pPr marL="342900" indent="-342900"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>
                  <a:srgbClr val="4D4D4D"/>
                </a:buClr>
                <a:buSzPct val="80000"/>
                <a:buFont typeface="Marlett" pitchFamily="2" charset="2"/>
                <a:buNone/>
                <a:defRPr/>
              </a:pPr>
              <a:r>
                <a:rPr lang="en-US" sz="2000" smtClean="0">
                  <a:latin typeface="+mj-lt"/>
                </a:rPr>
                <a:t>2</a:t>
              </a:r>
              <a:r>
                <a:rPr lang="en-US" sz="2000" i="1" smtClean="0">
                  <a:latin typeface="+mj-lt"/>
                </a:rPr>
                <a:t> </a:t>
              </a:r>
              <a:r>
                <a:rPr lang="en-US" sz="2000" smtClean="0">
                  <a:latin typeface="+mj-lt"/>
                </a:rPr>
                <a:t>log</a:t>
              </a:r>
              <a:r>
                <a:rPr lang="en-US" sz="2000" i="1" smtClean="0">
                  <a:latin typeface="+mj-lt"/>
                </a:rPr>
                <a:t> </a:t>
              </a:r>
              <a:r>
                <a:rPr lang="en-US" sz="2000" smtClean="0">
                  <a:latin typeface="+mj-lt"/>
                </a:rPr>
                <a:t>(</a:t>
              </a:r>
              <a:r>
                <a:rPr lang="en-US" sz="2000" i="1" smtClean="0">
                  <a:latin typeface="+mj-lt"/>
                </a:rPr>
                <a:t>p+1</a:t>
              </a:r>
              <a:r>
                <a:rPr lang="en-US" sz="2000" smtClean="0">
                  <a:latin typeface="+mj-lt"/>
                </a:rPr>
                <a:t>)</a:t>
              </a:r>
            </a:p>
            <a:p>
              <a:pPr>
                <a:spcBef>
                  <a:spcPct val="0"/>
                </a:spcBef>
                <a:buClr>
                  <a:srgbClr val="4D4D4D"/>
                </a:buClr>
                <a:buSzPct val="80000"/>
                <a:buFont typeface="Marlett" pitchFamily="2" charset="2"/>
                <a:buNone/>
                <a:defRPr/>
              </a:pPr>
              <a:r>
                <a:rPr lang="en-US" sz="2000" smtClean="0">
                  <a:latin typeface="+mj-lt"/>
                </a:rPr>
                <a:t>1</a:t>
              </a:r>
            </a:p>
            <a:p>
              <a:pPr>
                <a:spcBef>
                  <a:spcPct val="0"/>
                </a:spcBef>
                <a:buClr>
                  <a:srgbClr val="4D4D4D"/>
                </a:buClr>
                <a:buSzPct val="80000"/>
                <a:buFont typeface="Marlett" pitchFamily="2" charset="2"/>
                <a:buNone/>
                <a:defRPr/>
              </a:pPr>
              <a:r>
                <a:rPr lang="en-US" sz="2000" i="1" smtClean="0">
                  <a:latin typeface="+mj-lt"/>
                </a:rPr>
                <a:t>p</a:t>
              </a:r>
            </a:p>
          </p:txBody>
        </p:sp>
        <p:sp>
          <p:nvSpPr>
            <p:cNvPr id="116" name="Text Box 34"/>
            <p:cNvSpPr txBox="1">
              <a:spLocks noChangeArrowheads="1"/>
            </p:cNvSpPr>
            <p:nvPr/>
          </p:nvSpPr>
          <p:spPr bwMode="auto">
            <a:xfrm>
              <a:off x="2419350" y="5240338"/>
              <a:ext cx="122661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000" smtClean="0">
                  <a:solidFill>
                    <a:srgbClr val="1503FB"/>
                  </a:solidFill>
                  <a:latin typeface="+mj-lt"/>
                </a:rPr>
                <a:t>Diameter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000" smtClean="0">
                  <a:solidFill>
                    <a:srgbClr val="1503FB"/>
                  </a:solidFill>
                  <a:latin typeface="+mj-lt"/>
                </a:rPr>
                <a:t>Bisection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000" smtClean="0">
                  <a:solidFill>
                    <a:srgbClr val="1503FB"/>
                  </a:solidFill>
                  <a:latin typeface="+mj-lt"/>
                </a:rPr>
                <a:t>Cost  </a:t>
              </a: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5441950" y="2571164"/>
            <a:ext cx="37020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Excellent diameter and cost, low fault tolerance.</a:t>
            </a:r>
          </a:p>
          <a:p>
            <a:r>
              <a:rPr lang="en-US" smtClean="0"/>
              <a:t>Root is communication bottleneck and single point of failure.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917" y="1670325"/>
            <a:ext cx="2489267" cy="16502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30" y="4424891"/>
            <a:ext cx="4877442" cy="1947542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2223535" y="3959802"/>
            <a:ext cx="2388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Fat tree</a:t>
            </a:r>
            <a:endParaRPr lang="en-US" sz="2400"/>
          </a:p>
        </p:txBody>
      </p:sp>
      <p:sp>
        <p:nvSpPr>
          <p:cNvPr id="42" name="TextBox 41"/>
          <p:cNvSpPr txBox="1"/>
          <p:nvPr/>
        </p:nvSpPr>
        <p:spPr>
          <a:xfrm>
            <a:off x="2381963" y="1247775"/>
            <a:ext cx="2388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Tree</a:t>
            </a:r>
            <a:endParaRPr lang="en-US" sz="2400"/>
          </a:p>
        </p:txBody>
      </p:sp>
      <p:grpSp>
        <p:nvGrpSpPr>
          <p:cNvPr id="43" name="Group 1"/>
          <p:cNvGrpSpPr>
            <a:grpSpLocks/>
          </p:cNvGrpSpPr>
          <p:nvPr/>
        </p:nvGrpSpPr>
        <p:grpSpPr bwMode="auto">
          <a:xfrm>
            <a:off x="5441950" y="3959802"/>
            <a:ext cx="3070225" cy="1015663"/>
            <a:chOff x="2419350" y="5240338"/>
            <a:chExt cx="3070225" cy="1015663"/>
          </a:xfrm>
        </p:grpSpPr>
        <p:sp>
          <p:nvSpPr>
            <p:cNvPr id="44" name="Rectangle 33"/>
            <p:cNvSpPr>
              <a:spLocks noChangeArrowheads="1"/>
            </p:cNvSpPr>
            <p:nvPr/>
          </p:nvSpPr>
          <p:spPr bwMode="auto">
            <a:xfrm>
              <a:off x="4095750" y="5240338"/>
              <a:ext cx="1393825" cy="971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92075" rIns="92075" bIns="92075"/>
            <a:lstStyle>
              <a:lvl1pPr marL="342900" indent="-342900"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>
                  <a:srgbClr val="4D4D4D"/>
                </a:buClr>
                <a:buSzPct val="80000"/>
                <a:buFont typeface="Marlett" pitchFamily="2" charset="2"/>
                <a:buNone/>
                <a:defRPr/>
              </a:pPr>
              <a:r>
                <a:rPr lang="en-US" sz="2000" smtClean="0">
                  <a:latin typeface="+mj-lt"/>
                </a:rPr>
                <a:t>2</a:t>
              </a:r>
              <a:r>
                <a:rPr lang="en-US" sz="2000" i="1" smtClean="0">
                  <a:latin typeface="+mj-lt"/>
                </a:rPr>
                <a:t> </a:t>
              </a:r>
              <a:r>
                <a:rPr lang="en-US" sz="2000" smtClean="0">
                  <a:latin typeface="+mj-lt"/>
                </a:rPr>
                <a:t>(log</a:t>
              </a:r>
              <a:r>
                <a:rPr lang="en-US" sz="2000" i="1" smtClean="0">
                  <a:latin typeface="+mj-lt"/>
                </a:rPr>
                <a:t> p</a:t>
              </a:r>
              <a:r>
                <a:rPr lang="en-US" sz="2000" smtClean="0">
                  <a:latin typeface="+mj-lt"/>
                </a:rPr>
                <a:t>)</a:t>
              </a:r>
            </a:p>
            <a:p>
              <a:pPr>
                <a:spcBef>
                  <a:spcPct val="0"/>
                </a:spcBef>
                <a:buClr>
                  <a:srgbClr val="4D4D4D"/>
                </a:buClr>
                <a:buSzPct val="80000"/>
                <a:buFont typeface="Marlett" pitchFamily="2" charset="2"/>
                <a:buNone/>
                <a:defRPr/>
              </a:pPr>
              <a:r>
                <a:rPr lang="en-US" sz="2000" i="1" smtClean="0">
                  <a:latin typeface="+mj-lt"/>
                </a:rPr>
                <a:t>p</a:t>
              </a:r>
              <a:r>
                <a:rPr lang="en-US" sz="2000" smtClean="0">
                  <a:latin typeface="+mj-lt"/>
                </a:rPr>
                <a:t> / 2</a:t>
              </a:r>
              <a:endParaRPr lang="en-US" sz="2000" i="1" smtClean="0">
                <a:latin typeface="+mj-lt"/>
              </a:endParaRPr>
            </a:p>
            <a:p>
              <a:pPr>
                <a:spcBef>
                  <a:spcPct val="0"/>
                </a:spcBef>
                <a:buClr>
                  <a:srgbClr val="4D4D4D"/>
                </a:buClr>
                <a:buSzPct val="80000"/>
                <a:buFont typeface="Marlett" pitchFamily="2" charset="2"/>
                <a:buNone/>
                <a:defRPr/>
              </a:pPr>
              <a:r>
                <a:rPr lang="en-US" sz="2000" i="1" smtClean="0">
                  <a:latin typeface="+mj-lt"/>
                </a:rPr>
                <a:t>p </a:t>
              </a:r>
              <a:r>
                <a:rPr lang="en-US" sz="2000" smtClean="0">
                  <a:latin typeface="+mj-lt"/>
                </a:rPr>
                <a:t>log</a:t>
              </a:r>
              <a:r>
                <a:rPr lang="en-US" sz="2000" i="1" smtClean="0">
                  <a:latin typeface="+mj-lt"/>
                </a:rPr>
                <a:t> p</a:t>
              </a:r>
              <a:r>
                <a:rPr lang="en-US" sz="2000" smtClean="0">
                  <a:latin typeface="+mj-lt"/>
                </a:rPr>
                <a:t> / 2</a:t>
              </a:r>
              <a:endParaRPr lang="en-US" sz="2000" i="1" smtClean="0">
                <a:latin typeface="+mj-lt"/>
              </a:endParaRPr>
            </a:p>
          </p:txBody>
        </p:sp>
        <p:sp>
          <p:nvSpPr>
            <p:cNvPr id="45" name="Text Box 34"/>
            <p:cNvSpPr txBox="1">
              <a:spLocks noChangeArrowheads="1"/>
            </p:cNvSpPr>
            <p:nvPr/>
          </p:nvSpPr>
          <p:spPr bwMode="auto">
            <a:xfrm>
              <a:off x="2419350" y="5240338"/>
              <a:ext cx="122661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000" smtClean="0">
                  <a:solidFill>
                    <a:srgbClr val="1503FB"/>
                  </a:solidFill>
                  <a:latin typeface="+mj-lt"/>
                </a:rPr>
                <a:t>Diameter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000" smtClean="0">
                  <a:solidFill>
                    <a:srgbClr val="1503FB"/>
                  </a:solidFill>
                  <a:latin typeface="+mj-lt"/>
                </a:rPr>
                <a:t>Bisection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2000" smtClean="0">
                  <a:solidFill>
                    <a:srgbClr val="1503FB"/>
                  </a:solidFill>
                  <a:latin typeface="+mj-lt"/>
                </a:rPr>
                <a:t>Cost  </a:t>
              </a:r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5441950" y="5094882"/>
            <a:ext cx="34760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Each processor has twice as many links to its parent as to each child.</a:t>
            </a:r>
          </a:p>
          <a:p>
            <a:r>
              <a:rPr lang="en-US" smtClean="0"/>
              <a:t>When routing, messages traverse random links.</a:t>
            </a:r>
          </a:p>
          <a:p>
            <a:r>
              <a:rPr lang="en-US" smtClean="0"/>
              <a:t>Used in e.g. Tianhe-2.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18359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41" grpId="0"/>
      <p:bldP spid="42" grpId="0"/>
      <p:bldP spid="4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04800"/>
            <a:ext cx="7772400" cy="762000"/>
          </a:xfrm>
        </p:spPr>
        <p:txBody>
          <a:bodyPr/>
          <a:lstStyle/>
          <a:p>
            <a:r>
              <a:rPr lang="en-US" altLang="en-US" smtClean="0"/>
              <a:t>Hypercubes</a:t>
            </a:r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874713" y="2880869"/>
            <a:ext cx="1047750" cy="461963"/>
            <a:chOff x="624" y="998"/>
            <a:chExt cx="660" cy="291"/>
          </a:xfrm>
        </p:grpSpPr>
        <p:sp>
          <p:nvSpPr>
            <p:cNvPr id="26855" name="Rectangle 7"/>
            <p:cNvSpPr>
              <a:spLocks noChangeArrowheads="1"/>
            </p:cNvSpPr>
            <p:nvPr/>
          </p:nvSpPr>
          <p:spPr bwMode="auto">
            <a:xfrm>
              <a:off x="854" y="998"/>
              <a:ext cx="43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0-D</a:t>
              </a:r>
            </a:p>
          </p:txBody>
        </p:sp>
        <p:sp>
          <p:nvSpPr>
            <p:cNvPr id="26856" name="Rectangle 8"/>
            <p:cNvSpPr>
              <a:spLocks noChangeArrowheads="1"/>
            </p:cNvSpPr>
            <p:nvPr/>
          </p:nvSpPr>
          <p:spPr bwMode="auto">
            <a:xfrm>
              <a:off x="624" y="1056"/>
              <a:ext cx="192" cy="192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en-US" sz="2000" smtClean="0">
                <a:latin typeface="+mj-lt"/>
              </a:endParaRPr>
            </a:p>
          </p:txBody>
        </p:sp>
      </p:grp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74713" y="3626420"/>
            <a:ext cx="636587" cy="457200"/>
            <a:chOff x="1584" y="745"/>
            <a:chExt cx="401" cy="288"/>
          </a:xfrm>
        </p:grpSpPr>
        <p:sp>
          <p:nvSpPr>
            <p:cNvPr id="26853" name="Rectangle 10"/>
            <p:cNvSpPr>
              <a:spLocks noChangeArrowheads="1"/>
            </p:cNvSpPr>
            <p:nvPr/>
          </p:nvSpPr>
          <p:spPr bwMode="auto">
            <a:xfrm>
              <a:off x="1584" y="768"/>
              <a:ext cx="192" cy="192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en-US" sz="2000" smtClean="0">
                <a:latin typeface="+mj-lt"/>
              </a:endParaRPr>
            </a:p>
          </p:txBody>
        </p:sp>
        <p:sp>
          <p:nvSpPr>
            <p:cNvPr id="26854" name="Text Box 11"/>
            <p:cNvSpPr txBox="1">
              <a:spLocks noChangeArrowheads="1"/>
            </p:cNvSpPr>
            <p:nvPr/>
          </p:nvSpPr>
          <p:spPr bwMode="auto">
            <a:xfrm>
              <a:off x="1762" y="745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0</a:t>
              </a:r>
            </a:p>
          </p:txBody>
        </p:sp>
      </p:grpSp>
      <p:grpSp>
        <p:nvGrpSpPr>
          <p:cNvPr id="4" name="Group 12"/>
          <p:cNvGrpSpPr>
            <a:grpSpLocks/>
          </p:cNvGrpSpPr>
          <p:nvPr/>
        </p:nvGrpSpPr>
        <p:grpSpPr bwMode="auto">
          <a:xfrm>
            <a:off x="874713" y="4424933"/>
            <a:ext cx="658812" cy="457200"/>
            <a:chOff x="1584" y="1248"/>
            <a:chExt cx="415" cy="288"/>
          </a:xfrm>
        </p:grpSpPr>
        <p:sp>
          <p:nvSpPr>
            <p:cNvPr id="26851" name="Rectangle 13"/>
            <p:cNvSpPr>
              <a:spLocks noChangeArrowheads="1"/>
            </p:cNvSpPr>
            <p:nvPr/>
          </p:nvSpPr>
          <p:spPr bwMode="auto">
            <a:xfrm>
              <a:off x="1584" y="1296"/>
              <a:ext cx="192" cy="192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en-US" sz="2000" smtClean="0">
                <a:latin typeface="+mj-lt"/>
              </a:endParaRPr>
            </a:p>
          </p:txBody>
        </p:sp>
        <p:sp>
          <p:nvSpPr>
            <p:cNvPr id="26852" name="Text Box 14"/>
            <p:cNvSpPr txBox="1">
              <a:spLocks noChangeArrowheads="1"/>
            </p:cNvSpPr>
            <p:nvPr/>
          </p:nvSpPr>
          <p:spPr bwMode="auto">
            <a:xfrm>
              <a:off x="1776" y="1248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1</a:t>
              </a:r>
            </a:p>
          </p:txBody>
        </p:sp>
      </p:grp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1027113" y="3967733"/>
            <a:ext cx="819150" cy="533400"/>
            <a:chOff x="1680" y="960"/>
            <a:chExt cx="516" cy="336"/>
          </a:xfrm>
        </p:grpSpPr>
        <p:sp>
          <p:nvSpPr>
            <p:cNvPr id="26849" name="Rectangle 16"/>
            <p:cNvSpPr>
              <a:spLocks noChangeArrowheads="1"/>
            </p:cNvSpPr>
            <p:nvPr/>
          </p:nvSpPr>
          <p:spPr bwMode="auto">
            <a:xfrm>
              <a:off x="1766" y="998"/>
              <a:ext cx="43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1-D</a:t>
              </a:r>
            </a:p>
          </p:txBody>
        </p:sp>
        <p:sp>
          <p:nvSpPr>
            <p:cNvPr id="26850" name="Line 17"/>
            <p:cNvSpPr>
              <a:spLocks noChangeShapeType="1"/>
            </p:cNvSpPr>
            <p:nvPr/>
          </p:nvSpPr>
          <p:spPr bwMode="auto">
            <a:xfrm>
              <a:off x="1680" y="960"/>
              <a:ext cx="0" cy="336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+mj-lt"/>
              </a:endParaRPr>
            </a:p>
          </p:txBody>
        </p:sp>
      </p:grpSp>
      <p:grpSp>
        <p:nvGrpSpPr>
          <p:cNvPr id="6" name="Group 18"/>
          <p:cNvGrpSpPr>
            <a:grpSpLocks/>
          </p:cNvGrpSpPr>
          <p:nvPr/>
        </p:nvGrpSpPr>
        <p:grpSpPr bwMode="auto">
          <a:xfrm>
            <a:off x="298450" y="5150420"/>
            <a:ext cx="854075" cy="1331913"/>
            <a:chOff x="2342" y="745"/>
            <a:chExt cx="538" cy="839"/>
          </a:xfrm>
        </p:grpSpPr>
        <p:grpSp>
          <p:nvGrpSpPr>
            <p:cNvPr id="23772" name="Group 19"/>
            <p:cNvGrpSpPr>
              <a:grpSpLocks/>
            </p:cNvGrpSpPr>
            <p:nvPr/>
          </p:nvGrpSpPr>
          <p:grpSpPr bwMode="auto">
            <a:xfrm>
              <a:off x="2688" y="816"/>
              <a:ext cx="192" cy="720"/>
              <a:chOff x="1584" y="768"/>
              <a:chExt cx="192" cy="720"/>
            </a:xfrm>
          </p:grpSpPr>
          <p:sp>
            <p:nvSpPr>
              <p:cNvPr id="26846" name="Line 20"/>
              <p:cNvSpPr>
                <a:spLocks noChangeShapeType="1"/>
              </p:cNvSpPr>
              <p:nvPr/>
            </p:nvSpPr>
            <p:spPr bwMode="auto">
              <a:xfrm>
                <a:off x="1680" y="936"/>
                <a:ext cx="0" cy="360"/>
              </a:xfrm>
              <a:prstGeom prst="line">
                <a:avLst/>
              </a:prstGeom>
              <a:noFill/>
              <a:ln w="38100">
                <a:solidFill>
                  <a:schemeClr val="accent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  <p:sp>
            <p:nvSpPr>
              <p:cNvPr id="26847" name="Rectangle 21"/>
              <p:cNvSpPr>
                <a:spLocks noChangeArrowheads="1"/>
              </p:cNvSpPr>
              <p:nvPr/>
            </p:nvSpPr>
            <p:spPr bwMode="auto">
              <a:xfrm>
                <a:off x="1584" y="1296"/>
                <a:ext cx="192" cy="192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endParaRPr lang="en-US" sz="2000" smtClean="0">
                  <a:latin typeface="+mj-lt"/>
                </a:endParaRPr>
              </a:p>
            </p:txBody>
          </p:sp>
          <p:sp>
            <p:nvSpPr>
              <p:cNvPr id="26848" name="Rectangle 22"/>
              <p:cNvSpPr>
                <a:spLocks noChangeArrowheads="1"/>
              </p:cNvSpPr>
              <p:nvPr/>
            </p:nvSpPr>
            <p:spPr bwMode="auto">
              <a:xfrm>
                <a:off x="1584" y="768"/>
                <a:ext cx="192" cy="192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endParaRPr lang="en-US" sz="2000" smtClean="0">
                  <a:latin typeface="+mj-lt"/>
                </a:endParaRPr>
              </a:p>
            </p:txBody>
          </p:sp>
        </p:grpSp>
        <p:sp>
          <p:nvSpPr>
            <p:cNvPr id="26844" name="Text Box 23"/>
            <p:cNvSpPr txBox="1">
              <a:spLocks noChangeArrowheads="1"/>
            </p:cNvSpPr>
            <p:nvPr/>
          </p:nvSpPr>
          <p:spPr bwMode="auto">
            <a:xfrm>
              <a:off x="2342" y="745"/>
              <a:ext cx="33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0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0</a:t>
              </a:r>
            </a:p>
          </p:txBody>
        </p:sp>
        <p:sp>
          <p:nvSpPr>
            <p:cNvPr id="26845" name="Text Box 24"/>
            <p:cNvSpPr txBox="1">
              <a:spLocks noChangeArrowheads="1"/>
            </p:cNvSpPr>
            <p:nvPr/>
          </p:nvSpPr>
          <p:spPr bwMode="auto">
            <a:xfrm>
              <a:off x="2352" y="1296"/>
              <a:ext cx="33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0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1</a:t>
              </a:r>
            </a:p>
          </p:txBody>
        </p:sp>
      </p:grpSp>
      <p:grpSp>
        <p:nvGrpSpPr>
          <p:cNvPr id="8" name="Group 25"/>
          <p:cNvGrpSpPr>
            <a:grpSpLocks/>
          </p:cNvGrpSpPr>
          <p:nvPr/>
        </p:nvGrpSpPr>
        <p:grpSpPr bwMode="auto">
          <a:xfrm>
            <a:off x="1762125" y="5226620"/>
            <a:ext cx="828675" cy="1255713"/>
            <a:chOff x="3264" y="793"/>
            <a:chExt cx="522" cy="791"/>
          </a:xfrm>
        </p:grpSpPr>
        <p:grpSp>
          <p:nvGrpSpPr>
            <p:cNvPr id="23766" name="Group 26"/>
            <p:cNvGrpSpPr>
              <a:grpSpLocks/>
            </p:cNvGrpSpPr>
            <p:nvPr/>
          </p:nvGrpSpPr>
          <p:grpSpPr bwMode="auto">
            <a:xfrm>
              <a:off x="3264" y="816"/>
              <a:ext cx="192" cy="720"/>
              <a:chOff x="1584" y="768"/>
              <a:chExt cx="192" cy="720"/>
            </a:xfrm>
          </p:grpSpPr>
          <p:sp>
            <p:nvSpPr>
              <p:cNvPr id="26840" name="Line 27"/>
              <p:cNvSpPr>
                <a:spLocks noChangeShapeType="1"/>
              </p:cNvSpPr>
              <p:nvPr/>
            </p:nvSpPr>
            <p:spPr bwMode="auto">
              <a:xfrm>
                <a:off x="1680" y="936"/>
                <a:ext cx="0" cy="360"/>
              </a:xfrm>
              <a:prstGeom prst="line">
                <a:avLst/>
              </a:prstGeom>
              <a:noFill/>
              <a:ln w="38100">
                <a:solidFill>
                  <a:schemeClr val="accent2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  <p:sp>
            <p:nvSpPr>
              <p:cNvPr id="26841" name="Rectangle 28"/>
              <p:cNvSpPr>
                <a:spLocks noChangeArrowheads="1"/>
              </p:cNvSpPr>
              <p:nvPr/>
            </p:nvSpPr>
            <p:spPr bwMode="auto">
              <a:xfrm>
                <a:off x="1584" y="1296"/>
                <a:ext cx="192" cy="192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endParaRPr lang="en-US" sz="2000" smtClean="0">
                  <a:latin typeface="+mj-lt"/>
                </a:endParaRPr>
              </a:p>
            </p:txBody>
          </p:sp>
          <p:sp>
            <p:nvSpPr>
              <p:cNvPr id="26842" name="Rectangle 29"/>
              <p:cNvSpPr>
                <a:spLocks noChangeArrowheads="1"/>
              </p:cNvSpPr>
              <p:nvPr/>
            </p:nvSpPr>
            <p:spPr bwMode="auto">
              <a:xfrm>
                <a:off x="1584" y="768"/>
                <a:ext cx="192" cy="192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  <a:defRPr/>
                </a:pPr>
                <a:endParaRPr lang="en-US" sz="2000" smtClean="0">
                  <a:latin typeface="+mj-lt"/>
                </a:endParaRPr>
              </a:p>
            </p:txBody>
          </p:sp>
        </p:grpSp>
        <p:sp>
          <p:nvSpPr>
            <p:cNvPr id="26838" name="Text Box 30"/>
            <p:cNvSpPr txBox="1">
              <a:spLocks noChangeArrowheads="1"/>
            </p:cNvSpPr>
            <p:nvPr/>
          </p:nvSpPr>
          <p:spPr bwMode="auto">
            <a:xfrm>
              <a:off x="3446" y="793"/>
              <a:ext cx="33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1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0</a:t>
              </a:r>
            </a:p>
          </p:txBody>
        </p:sp>
        <p:sp>
          <p:nvSpPr>
            <p:cNvPr id="26839" name="Text Box 31"/>
            <p:cNvSpPr txBox="1">
              <a:spLocks noChangeArrowheads="1"/>
            </p:cNvSpPr>
            <p:nvPr/>
          </p:nvSpPr>
          <p:spPr bwMode="auto">
            <a:xfrm>
              <a:off x="3456" y="1296"/>
              <a:ext cx="33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1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1</a:t>
              </a:r>
            </a:p>
          </p:txBody>
        </p:sp>
      </p:grpSp>
      <p:grpSp>
        <p:nvGrpSpPr>
          <p:cNvPr id="10" name="Group 32"/>
          <p:cNvGrpSpPr>
            <a:grpSpLocks/>
          </p:cNvGrpSpPr>
          <p:nvPr/>
        </p:nvGrpSpPr>
        <p:grpSpPr bwMode="auto">
          <a:xfrm>
            <a:off x="1152525" y="5415533"/>
            <a:ext cx="711200" cy="838200"/>
            <a:chOff x="2880" y="912"/>
            <a:chExt cx="448" cy="528"/>
          </a:xfrm>
        </p:grpSpPr>
        <p:sp>
          <p:nvSpPr>
            <p:cNvPr id="26833" name="Rectangle 33"/>
            <p:cNvSpPr>
              <a:spLocks noChangeArrowheads="1"/>
            </p:cNvSpPr>
            <p:nvPr/>
          </p:nvSpPr>
          <p:spPr bwMode="auto">
            <a:xfrm>
              <a:off x="2898" y="1046"/>
              <a:ext cx="43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2-D</a:t>
              </a:r>
            </a:p>
          </p:txBody>
        </p:sp>
        <p:grpSp>
          <p:nvGrpSpPr>
            <p:cNvPr id="23763" name="Group 34"/>
            <p:cNvGrpSpPr>
              <a:grpSpLocks/>
            </p:cNvGrpSpPr>
            <p:nvPr/>
          </p:nvGrpSpPr>
          <p:grpSpPr bwMode="auto">
            <a:xfrm>
              <a:off x="2880" y="912"/>
              <a:ext cx="384" cy="528"/>
              <a:chOff x="2880" y="912"/>
              <a:chExt cx="384" cy="528"/>
            </a:xfrm>
          </p:grpSpPr>
          <p:sp>
            <p:nvSpPr>
              <p:cNvPr id="26835" name="Line 35"/>
              <p:cNvSpPr>
                <a:spLocks noChangeShapeType="1"/>
              </p:cNvSpPr>
              <p:nvPr/>
            </p:nvSpPr>
            <p:spPr bwMode="auto">
              <a:xfrm>
                <a:off x="2880" y="912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  <p:sp>
            <p:nvSpPr>
              <p:cNvPr id="26836" name="Line 36"/>
              <p:cNvSpPr>
                <a:spLocks noChangeShapeType="1"/>
              </p:cNvSpPr>
              <p:nvPr/>
            </p:nvSpPr>
            <p:spPr bwMode="auto">
              <a:xfrm>
                <a:off x="2880" y="1440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</p:grpSp>
      </p:grpSp>
      <p:grpSp>
        <p:nvGrpSpPr>
          <p:cNvPr id="12" name="Group 37"/>
          <p:cNvGrpSpPr>
            <a:grpSpLocks/>
          </p:cNvGrpSpPr>
          <p:nvPr/>
        </p:nvGrpSpPr>
        <p:grpSpPr bwMode="auto">
          <a:xfrm>
            <a:off x="2643188" y="3778820"/>
            <a:ext cx="2614612" cy="1331913"/>
            <a:chOff x="624" y="2016"/>
            <a:chExt cx="1647" cy="839"/>
          </a:xfrm>
        </p:grpSpPr>
        <p:grpSp>
          <p:nvGrpSpPr>
            <p:cNvPr id="23747" name="Group 38"/>
            <p:cNvGrpSpPr>
              <a:grpSpLocks/>
            </p:cNvGrpSpPr>
            <p:nvPr/>
          </p:nvGrpSpPr>
          <p:grpSpPr bwMode="auto">
            <a:xfrm>
              <a:off x="1104" y="2064"/>
              <a:ext cx="768" cy="720"/>
              <a:chOff x="2688" y="816"/>
              <a:chExt cx="768" cy="720"/>
            </a:xfrm>
          </p:grpSpPr>
          <p:grpSp>
            <p:nvGrpSpPr>
              <p:cNvPr id="23752" name="Group 39"/>
              <p:cNvGrpSpPr>
                <a:grpSpLocks/>
              </p:cNvGrpSpPr>
              <p:nvPr/>
            </p:nvGrpSpPr>
            <p:grpSpPr bwMode="auto">
              <a:xfrm>
                <a:off x="2688" y="816"/>
                <a:ext cx="192" cy="720"/>
                <a:chOff x="1584" y="768"/>
                <a:chExt cx="192" cy="720"/>
              </a:xfrm>
            </p:grpSpPr>
            <p:sp>
              <p:nvSpPr>
                <p:cNvPr id="26830" name="Line 40"/>
                <p:cNvSpPr>
                  <a:spLocks noChangeShapeType="1"/>
                </p:cNvSpPr>
                <p:nvPr/>
              </p:nvSpPr>
              <p:spPr bwMode="auto">
                <a:xfrm>
                  <a:off x="1680" y="936"/>
                  <a:ext cx="0" cy="360"/>
                </a:xfrm>
                <a:prstGeom prst="line">
                  <a:avLst/>
                </a:prstGeom>
                <a:noFill/>
                <a:ln w="38100">
                  <a:solidFill>
                    <a:schemeClr val="accent2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831" name="Rectangle 41"/>
                <p:cNvSpPr>
                  <a:spLocks noChangeArrowheads="1"/>
                </p:cNvSpPr>
                <p:nvPr/>
              </p:nvSpPr>
              <p:spPr bwMode="auto">
                <a:xfrm>
                  <a:off x="1584" y="1296"/>
                  <a:ext cx="192" cy="192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2000" smtClean="0">
                    <a:latin typeface="+mj-lt"/>
                  </a:endParaRPr>
                </a:p>
              </p:txBody>
            </p:sp>
            <p:sp>
              <p:nvSpPr>
                <p:cNvPr id="26832" name="Rectangle 42"/>
                <p:cNvSpPr>
                  <a:spLocks noChangeArrowheads="1"/>
                </p:cNvSpPr>
                <p:nvPr/>
              </p:nvSpPr>
              <p:spPr bwMode="auto">
                <a:xfrm>
                  <a:off x="1584" y="768"/>
                  <a:ext cx="192" cy="192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2000" smtClean="0">
                    <a:latin typeface="+mj-lt"/>
                  </a:endParaRPr>
                </a:p>
              </p:txBody>
            </p:sp>
          </p:grpSp>
          <p:grpSp>
            <p:nvGrpSpPr>
              <p:cNvPr id="23753" name="Group 43"/>
              <p:cNvGrpSpPr>
                <a:grpSpLocks/>
              </p:cNvGrpSpPr>
              <p:nvPr/>
            </p:nvGrpSpPr>
            <p:grpSpPr bwMode="auto">
              <a:xfrm>
                <a:off x="3264" y="816"/>
                <a:ext cx="192" cy="720"/>
                <a:chOff x="1584" y="768"/>
                <a:chExt cx="192" cy="720"/>
              </a:xfrm>
            </p:grpSpPr>
            <p:sp>
              <p:nvSpPr>
                <p:cNvPr id="26827" name="Line 44"/>
                <p:cNvSpPr>
                  <a:spLocks noChangeShapeType="1"/>
                </p:cNvSpPr>
                <p:nvPr/>
              </p:nvSpPr>
              <p:spPr bwMode="auto">
                <a:xfrm>
                  <a:off x="1680" y="936"/>
                  <a:ext cx="0" cy="360"/>
                </a:xfrm>
                <a:prstGeom prst="line">
                  <a:avLst/>
                </a:prstGeom>
                <a:noFill/>
                <a:ln w="38100">
                  <a:solidFill>
                    <a:schemeClr val="accent2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828" name="Rectangle 45"/>
                <p:cNvSpPr>
                  <a:spLocks noChangeArrowheads="1"/>
                </p:cNvSpPr>
                <p:nvPr/>
              </p:nvSpPr>
              <p:spPr bwMode="auto">
                <a:xfrm>
                  <a:off x="1584" y="1296"/>
                  <a:ext cx="192" cy="192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2000" smtClean="0">
                    <a:latin typeface="+mj-lt"/>
                  </a:endParaRPr>
                </a:p>
              </p:txBody>
            </p:sp>
            <p:sp>
              <p:nvSpPr>
                <p:cNvPr id="26829" name="Rectangle 46"/>
                <p:cNvSpPr>
                  <a:spLocks noChangeArrowheads="1"/>
                </p:cNvSpPr>
                <p:nvPr/>
              </p:nvSpPr>
              <p:spPr bwMode="auto">
                <a:xfrm>
                  <a:off x="1584" y="768"/>
                  <a:ext cx="192" cy="192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2000" smtClean="0">
                    <a:latin typeface="+mj-lt"/>
                  </a:endParaRPr>
                </a:p>
              </p:txBody>
            </p:sp>
          </p:grpSp>
          <p:sp>
            <p:nvSpPr>
              <p:cNvPr id="26825" name="Line 47"/>
              <p:cNvSpPr>
                <a:spLocks noChangeShapeType="1"/>
              </p:cNvSpPr>
              <p:nvPr/>
            </p:nvSpPr>
            <p:spPr bwMode="auto">
              <a:xfrm>
                <a:off x="2880" y="912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  <p:sp>
            <p:nvSpPr>
              <p:cNvPr id="26826" name="Line 48"/>
              <p:cNvSpPr>
                <a:spLocks noChangeShapeType="1"/>
              </p:cNvSpPr>
              <p:nvPr/>
            </p:nvSpPr>
            <p:spPr bwMode="auto">
              <a:xfrm>
                <a:off x="2880" y="1440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</p:grpSp>
        <p:sp>
          <p:nvSpPr>
            <p:cNvPr id="26819" name="Text Box 49"/>
            <p:cNvSpPr txBox="1">
              <a:spLocks noChangeArrowheads="1"/>
            </p:cNvSpPr>
            <p:nvPr/>
          </p:nvSpPr>
          <p:spPr bwMode="auto">
            <a:xfrm>
              <a:off x="624" y="2016"/>
              <a:ext cx="4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solidFill>
                    <a:schemeClr val="hlink"/>
                  </a:solidFill>
                  <a:latin typeface="+mj-lt"/>
                </a:rPr>
                <a:t>0</a:t>
              </a:r>
              <a:r>
                <a:rPr lang="en-US" sz="2400" smtClean="0">
                  <a:latin typeface="+mj-lt"/>
                </a:rPr>
                <a:t>0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0</a:t>
              </a:r>
            </a:p>
          </p:txBody>
        </p:sp>
        <p:sp>
          <p:nvSpPr>
            <p:cNvPr id="26820" name="Text Box 50"/>
            <p:cNvSpPr txBox="1">
              <a:spLocks noChangeArrowheads="1"/>
            </p:cNvSpPr>
            <p:nvPr/>
          </p:nvSpPr>
          <p:spPr bwMode="auto">
            <a:xfrm>
              <a:off x="1824" y="2016"/>
              <a:ext cx="4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solidFill>
                    <a:schemeClr val="hlink"/>
                  </a:solidFill>
                  <a:latin typeface="+mj-lt"/>
                </a:rPr>
                <a:t>0</a:t>
              </a:r>
              <a:r>
                <a:rPr lang="en-US" sz="2400" smtClean="0">
                  <a:latin typeface="+mj-lt"/>
                </a:rPr>
                <a:t>1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0</a:t>
              </a:r>
            </a:p>
          </p:txBody>
        </p:sp>
        <p:sp>
          <p:nvSpPr>
            <p:cNvPr id="26821" name="Text Box 51"/>
            <p:cNvSpPr txBox="1">
              <a:spLocks noChangeArrowheads="1"/>
            </p:cNvSpPr>
            <p:nvPr/>
          </p:nvSpPr>
          <p:spPr bwMode="auto">
            <a:xfrm>
              <a:off x="638" y="2567"/>
              <a:ext cx="4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solidFill>
                    <a:schemeClr val="hlink"/>
                  </a:solidFill>
                  <a:latin typeface="+mj-lt"/>
                </a:rPr>
                <a:t>0</a:t>
              </a:r>
              <a:r>
                <a:rPr lang="en-US" sz="2400" smtClean="0">
                  <a:latin typeface="+mj-lt"/>
                </a:rPr>
                <a:t>0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1</a:t>
              </a:r>
            </a:p>
          </p:txBody>
        </p:sp>
        <p:sp>
          <p:nvSpPr>
            <p:cNvPr id="26822" name="Text Box 52"/>
            <p:cNvSpPr txBox="1">
              <a:spLocks noChangeArrowheads="1"/>
            </p:cNvSpPr>
            <p:nvPr/>
          </p:nvSpPr>
          <p:spPr bwMode="auto">
            <a:xfrm>
              <a:off x="1834" y="2567"/>
              <a:ext cx="4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solidFill>
                    <a:schemeClr val="hlink"/>
                  </a:solidFill>
                  <a:latin typeface="+mj-lt"/>
                </a:rPr>
                <a:t>0</a:t>
              </a:r>
              <a:r>
                <a:rPr lang="en-US" sz="2400" smtClean="0">
                  <a:latin typeface="+mj-lt"/>
                </a:rPr>
                <a:t>1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1</a:t>
              </a:r>
            </a:p>
          </p:txBody>
        </p:sp>
      </p:grpSp>
      <p:grpSp>
        <p:nvGrpSpPr>
          <p:cNvPr id="16" name="Group 53"/>
          <p:cNvGrpSpPr>
            <a:grpSpLocks/>
          </p:cNvGrpSpPr>
          <p:nvPr/>
        </p:nvGrpSpPr>
        <p:grpSpPr bwMode="auto">
          <a:xfrm>
            <a:off x="2643188" y="5455220"/>
            <a:ext cx="2592387" cy="1300163"/>
            <a:chOff x="624" y="3072"/>
            <a:chExt cx="1633" cy="819"/>
          </a:xfrm>
        </p:grpSpPr>
        <p:grpSp>
          <p:nvGrpSpPr>
            <p:cNvPr id="23732" name="Group 54"/>
            <p:cNvGrpSpPr>
              <a:grpSpLocks/>
            </p:cNvGrpSpPr>
            <p:nvPr/>
          </p:nvGrpSpPr>
          <p:grpSpPr bwMode="auto">
            <a:xfrm>
              <a:off x="1104" y="3120"/>
              <a:ext cx="768" cy="720"/>
              <a:chOff x="2688" y="816"/>
              <a:chExt cx="768" cy="720"/>
            </a:xfrm>
          </p:grpSpPr>
          <p:grpSp>
            <p:nvGrpSpPr>
              <p:cNvPr id="23737" name="Group 55"/>
              <p:cNvGrpSpPr>
                <a:grpSpLocks/>
              </p:cNvGrpSpPr>
              <p:nvPr/>
            </p:nvGrpSpPr>
            <p:grpSpPr bwMode="auto">
              <a:xfrm>
                <a:off x="2688" y="816"/>
                <a:ext cx="192" cy="720"/>
                <a:chOff x="1584" y="768"/>
                <a:chExt cx="192" cy="720"/>
              </a:xfrm>
            </p:grpSpPr>
            <p:sp>
              <p:nvSpPr>
                <p:cNvPr id="26815" name="Line 56"/>
                <p:cNvSpPr>
                  <a:spLocks noChangeShapeType="1"/>
                </p:cNvSpPr>
                <p:nvPr/>
              </p:nvSpPr>
              <p:spPr bwMode="auto">
                <a:xfrm>
                  <a:off x="1680" y="936"/>
                  <a:ext cx="0" cy="360"/>
                </a:xfrm>
                <a:prstGeom prst="line">
                  <a:avLst/>
                </a:prstGeom>
                <a:noFill/>
                <a:ln w="38100">
                  <a:solidFill>
                    <a:schemeClr val="accent2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816" name="Rectangle 57"/>
                <p:cNvSpPr>
                  <a:spLocks noChangeArrowheads="1"/>
                </p:cNvSpPr>
                <p:nvPr/>
              </p:nvSpPr>
              <p:spPr bwMode="auto">
                <a:xfrm>
                  <a:off x="1584" y="1296"/>
                  <a:ext cx="192" cy="192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2000" smtClean="0">
                    <a:latin typeface="+mj-lt"/>
                  </a:endParaRPr>
                </a:p>
              </p:txBody>
            </p:sp>
            <p:sp>
              <p:nvSpPr>
                <p:cNvPr id="26817" name="Rectangle 58"/>
                <p:cNvSpPr>
                  <a:spLocks noChangeArrowheads="1"/>
                </p:cNvSpPr>
                <p:nvPr/>
              </p:nvSpPr>
              <p:spPr bwMode="auto">
                <a:xfrm>
                  <a:off x="1584" y="768"/>
                  <a:ext cx="192" cy="192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2000" smtClean="0">
                    <a:latin typeface="+mj-lt"/>
                  </a:endParaRPr>
                </a:p>
              </p:txBody>
            </p:sp>
          </p:grpSp>
          <p:grpSp>
            <p:nvGrpSpPr>
              <p:cNvPr id="23738" name="Group 59"/>
              <p:cNvGrpSpPr>
                <a:grpSpLocks/>
              </p:cNvGrpSpPr>
              <p:nvPr/>
            </p:nvGrpSpPr>
            <p:grpSpPr bwMode="auto">
              <a:xfrm>
                <a:off x="3264" y="816"/>
                <a:ext cx="192" cy="720"/>
                <a:chOff x="1584" y="768"/>
                <a:chExt cx="192" cy="720"/>
              </a:xfrm>
            </p:grpSpPr>
            <p:sp>
              <p:nvSpPr>
                <p:cNvPr id="26812" name="Line 60"/>
                <p:cNvSpPr>
                  <a:spLocks noChangeShapeType="1"/>
                </p:cNvSpPr>
                <p:nvPr/>
              </p:nvSpPr>
              <p:spPr bwMode="auto">
                <a:xfrm>
                  <a:off x="1680" y="936"/>
                  <a:ext cx="0" cy="360"/>
                </a:xfrm>
                <a:prstGeom prst="line">
                  <a:avLst/>
                </a:prstGeom>
                <a:noFill/>
                <a:ln w="38100">
                  <a:solidFill>
                    <a:schemeClr val="accent2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813" name="Rectangle 61"/>
                <p:cNvSpPr>
                  <a:spLocks noChangeArrowheads="1"/>
                </p:cNvSpPr>
                <p:nvPr/>
              </p:nvSpPr>
              <p:spPr bwMode="auto">
                <a:xfrm>
                  <a:off x="1584" y="1296"/>
                  <a:ext cx="192" cy="192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2000" smtClean="0">
                    <a:latin typeface="+mj-lt"/>
                  </a:endParaRPr>
                </a:p>
              </p:txBody>
            </p:sp>
            <p:sp>
              <p:nvSpPr>
                <p:cNvPr id="26814" name="Rectangle 62"/>
                <p:cNvSpPr>
                  <a:spLocks noChangeArrowheads="1"/>
                </p:cNvSpPr>
                <p:nvPr/>
              </p:nvSpPr>
              <p:spPr bwMode="auto">
                <a:xfrm>
                  <a:off x="1584" y="768"/>
                  <a:ext cx="192" cy="192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bg2"/>
                    </a:buClr>
                    <a:buSzPct val="75000"/>
                    <a:buFont typeface="Wingdings" panose="05000000000000000000" pitchFamily="2" charset="2"/>
                    <a:buChar char="n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lr>
                      <a:schemeClr val="accent2"/>
                    </a:buClr>
                    <a:buSzPct val="80000"/>
                    <a:buFont typeface="Wingdings" panose="05000000000000000000" pitchFamily="2" charset="2"/>
                    <a:buChar char="¨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bg2"/>
                    </a:buClr>
                    <a:buSzPct val="65000"/>
                    <a:buFont typeface="Wingdings" panose="05000000000000000000" pitchFamily="2" charset="2"/>
                    <a:buChar char="n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anose="05000000000000000000" pitchFamily="2" charset="2"/>
                    <a:buChar char="¨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bg2"/>
                    </a:buClr>
                    <a:buFont typeface="Wingdings" panose="05000000000000000000" pitchFamily="2" charset="2"/>
                    <a:buChar char="§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>
                    <a:spcBef>
                      <a:spcPct val="0"/>
                    </a:spcBef>
                    <a:buClrTx/>
                    <a:buSzTx/>
                    <a:buFontTx/>
                    <a:buNone/>
                    <a:defRPr/>
                  </a:pPr>
                  <a:endParaRPr lang="en-US" sz="2000" smtClean="0">
                    <a:latin typeface="+mj-lt"/>
                  </a:endParaRPr>
                </a:p>
              </p:txBody>
            </p:sp>
          </p:grpSp>
          <p:sp>
            <p:nvSpPr>
              <p:cNvPr id="26810" name="Line 63"/>
              <p:cNvSpPr>
                <a:spLocks noChangeShapeType="1"/>
              </p:cNvSpPr>
              <p:nvPr/>
            </p:nvSpPr>
            <p:spPr bwMode="auto">
              <a:xfrm>
                <a:off x="2880" y="912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  <p:sp>
            <p:nvSpPr>
              <p:cNvPr id="26811" name="Line 64"/>
              <p:cNvSpPr>
                <a:spLocks noChangeShapeType="1"/>
              </p:cNvSpPr>
              <p:nvPr/>
            </p:nvSpPr>
            <p:spPr bwMode="auto">
              <a:xfrm>
                <a:off x="2880" y="1440"/>
                <a:ext cx="38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</p:grpSp>
        <p:sp>
          <p:nvSpPr>
            <p:cNvPr id="26804" name="Text Box 65"/>
            <p:cNvSpPr txBox="1">
              <a:spLocks noChangeArrowheads="1"/>
            </p:cNvSpPr>
            <p:nvPr/>
          </p:nvSpPr>
          <p:spPr bwMode="auto">
            <a:xfrm>
              <a:off x="624" y="3072"/>
              <a:ext cx="4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solidFill>
                    <a:schemeClr val="hlink"/>
                  </a:solidFill>
                  <a:latin typeface="+mj-lt"/>
                </a:rPr>
                <a:t>1</a:t>
              </a:r>
              <a:r>
                <a:rPr lang="en-US" sz="2400" smtClean="0">
                  <a:latin typeface="+mj-lt"/>
                </a:rPr>
                <a:t>0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0</a:t>
              </a:r>
            </a:p>
          </p:txBody>
        </p:sp>
        <p:sp>
          <p:nvSpPr>
            <p:cNvPr id="26805" name="Text Box 66"/>
            <p:cNvSpPr txBox="1">
              <a:spLocks noChangeArrowheads="1"/>
            </p:cNvSpPr>
            <p:nvPr/>
          </p:nvSpPr>
          <p:spPr bwMode="auto">
            <a:xfrm>
              <a:off x="1820" y="3072"/>
              <a:ext cx="4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solidFill>
                    <a:schemeClr val="hlink"/>
                  </a:solidFill>
                  <a:latin typeface="+mj-lt"/>
                </a:rPr>
                <a:t>1</a:t>
              </a:r>
              <a:r>
                <a:rPr lang="en-US" sz="2400" smtClean="0">
                  <a:latin typeface="+mj-lt"/>
                </a:rPr>
                <a:t>1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0</a:t>
              </a:r>
            </a:p>
          </p:txBody>
        </p:sp>
        <p:sp>
          <p:nvSpPr>
            <p:cNvPr id="26806" name="Text Box 67"/>
            <p:cNvSpPr txBox="1">
              <a:spLocks noChangeArrowheads="1"/>
            </p:cNvSpPr>
            <p:nvPr/>
          </p:nvSpPr>
          <p:spPr bwMode="auto">
            <a:xfrm>
              <a:off x="634" y="3600"/>
              <a:ext cx="4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solidFill>
                    <a:schemeClr val="hlink"/>
                  </a:solidFill>
                  <a:latin typeface="+mj-lt"/>
                </a:rPr>
                <a:t>1</a:t>
              </a:r>
              <a:r>
                <a:rPr lang="en-US" sz="2400" smtClean="0">
                  <a:latin typeface="+mj-lt"/>
                </a:rPr>
                <a:t>0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1</a:t>
              </a:r>
            </a:p>
          </p:txBody>
        </p:sp>
        <p:sp>
          <p:nvSpPr>
            <p:cNvPr id="26807" name="Text Box 68"/>
            <p:cNvSpPr txBox="1">
              <a:spLocks noChangeArrowheads="1"/>
            </p:cNvSpPr>
            <p:nvPr/>
          </p:nvSpPr>
          <p:spPr bwMode="auto">
            <a:xfrm>
              <a:off x="1830" y="3600"/>
              <a:ext cx="412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solidFill>
                    <a:schemeClr val="hlink"/>
                  </a:solidFill>
                  <a:latin typeface="+mj-lt"/>
                </a:rPr>
                <a:t>1</a:t>
              </a:r>
              <a:r>
                <a:rPr lang="en-US" sz="2400" smtClean="0">
                  <a:latin typeface="+mj-lt"/>
                </a:rPr>
                <a:t>1</a:t>
              </a:r>
              <a:r>
                <a:rPr lang="en-US" sz="2400" smtClean="0">
                  <a:solidFill>
                    <a:schemeClr val="accent2"/>
                  </a:solidFill>
                  <a:latin typeface="+mj-lt"/>
                </a:rPr>
                <a:t>1</a:t>
              </a:r>
            </a:p>
          </p:txBody>
        </p:sp>
      </p:grpSp>
      <p:grpSp>
        <p:nvGrpSpPr>
          <p:cNvPr id="20" name="Group 69"/>
          <p:cNvGrpSpPr>
            <a:grpSpLocks/>
          </p:cNvGrpSpPr>
          <p:nvPr/>
        </p:nvGrpSpPr>
        <p:grpSpPr bwMode="auto">
          <a:xfrm>
            <a:off x="3252788" y="3904233"/>
            <a:ext cx="1144587" cy="2686050"/>
            <a:chOff x="1008" y="2095"/>
            <a:chExt cx="721" cy="1692"/>
          </a:xfrm>
        </p:grpSpPr>
        <p:sp>
          <p:nvSpPr>
            <p:cNvPr id="26790" name="Rectangle 70"/>
            <p:cNvSpPr>
              <a:spLocks noChangeArrowheads="1"/>
            </p:cNvSpPr>
            <p:nvPr/>
          </p:nvSpPr>
          <p:spPr bwMode="auto">
            <a:xfrm>
              <a:off x="1169" y="2774"/>
              <a:ext cx="43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3-D</a:t>
              </a:r>
            </a:p>
          </p:txBody>
        </p:sp>
        <p:grpSp>
          <p:nvGrpSpPr>
            <p:cNvPr id="23720" name="Group 71"/>
            <p:cNvGrpSpPr>
              <a:grpSpLocks/>
            </p:cNvGrpSpPr>
            <p:nvPr/>
          </p:nvGrpSpPr>
          <p:grpSpPr bwMode="auto">
            <a:xfrm>
              <a:off x="1008" y="2635"/>
              <a:ext cx="145" cy="1152"/>
              <a:chOff x="1008" y="2635"/>
              <a:chExt cx="145" cy="1152"/>
            </a:xfrm>
          </p:grpSpPr>
          <p:sp>
            <p:nvSpPr>
              <p:cNvPr id="26801" name="Arc 72"/>
              <p:cNvSpPr>
                <a:spLocks/>
              </p:cNvSpPr>
              <p:nvPr/>
            </p:nvSpPr>
            <p:spPr bwMode="auto">
              <a:xfrm>
                <a:off x="1009" y="2635"/>
                <a:ext cx="144" cy="576"/>
              </a:xfrm>
              <a:custGeom>
                <a:avLst/>
                <a:gdLst>
                  <a:gd name="T0" fmla="*/ 0 w 21600"/>
                  <a:gd name="T1" fmla="*/ 0 h 21599"/>
                  <a:gd name="T2" fmla="*/ 0 w 21600"/>
                  <a:gd name="T3" fmla="*/ 0 h 21599"/>
                  <a:gd name="T4" fmla="*/ 0 w 21600"/>
                  <a:gd name="T5" fmla="*/ 0 h 21599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599"/>
                  <a:gd name="T11" fmla="*/ 21600 w 21600"/>
                  <a:gd name="T12" fmla="*/ 21599 h 2159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599" fill="none" extrusionOk="0">
                    <a:moveTo>
                      <a:pt x="0" y="21599"/>
                    </a:moveTo>
                    <a:cubicBezTo>
                      <a:pt x="0" y="9728"/>
                      <a:pt x="9579" y="81"/>
                      <a:pt x="21449" y="-1"/>
                    </a:cubicBezTo>
                  </a:path>
                  <a:path w="21600" h="21599" stroke="0" extrusionOk="0">
                    <a:moveTo>
                      <a:pt x="0" y="21599"/>
                    </a:moveTo>
                    <a:cubicBezTo>
                      <a:pt x="0" y="9728"/>
                      <a:pt x="9579" y="81"/>
                      <a:pt x="21449" y="-1"/>
                    </a:cubicBezTo>
                    <a:lnTo>
                      <a:pt x="21600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 w="38100" cap="rnd">
                <a:solidFill>
                  <a:schemeClr val="hlink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  <p:sp>
            <p:nvSpPr>
              <p:cNvPr id="26802" name="Arc 73"/>
              <p:cNvSpPr>
                <a:spLocks/>
              </p:cNvSpPr>
              <p:nvPr/>
            </p:nvSpPr>
            <p:spPr bwMode="auto">
              <a:xfrm rot="10800000">
                <a:off x="1008" y="3211"/>
                <a:ext cx="145" cy="576"/>
              </a:xfrm>
              <a:custGeom>
                <a:avLst/>
                <a:gdLst>
                  <a:gd name="T0" fmla="*/ 0 w 21750"/>
                  <a:gd name="T1" fmla="*/ 0 h 21600"/>
                  <a:gd name="T2" fmla="*/ 0 w 21750"/>
                  <a:gd name="T3" fmla="*/ 0 h 21600"/>
                  <a:gd name="T4" fmla="*/ 0 w 2175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750"/>
                  <a:gd name="T10" fmla="*/ 0 h 21600"/>
                  <a:gd name="T11" fmla="*/ 21750 w 2175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750" h="21600" fill="none" extrusionOk="0">
                    <a:moveTo>
                      <a:pt x="-1" y="0"/>
                    </a:moveTo>
                    <a:cubicBezTo>
                      <a:pt x="49" y="0"/>
                      <a:pt x="99" y="-1"/>
                      <a:pt x="150" y="0"/>
                    </a:cubicBezTo>
                    <a:cubicBezTo>
                      <a:pt x="12079" y="0"/>
                      <a:pt x="21750" y="9670"/>
                      <a:pt x="21750" y="21600"/>
                    </a:cubicBezTo>
                  </a:path>
                  <a:path w="21750" h="21600" stroke="0" extrusionOk="0">
                    <a:moveTo>
                      <a:pt x="-1" y="0"/>
                    </a:moveTo>
                    <a:cubicBezTo>
                      <a:pt x="49" y="0"/>
                      <a:pt x="99" y="-1"/>
                      <a:pt x="150" y="0"/>
                    </a:cubicBezTo>
                    <a:cubicBezTo>
                      <a:pt x="12079" y="0"/>
                      <a:pt x="21750" y="9670"/>
                      <a:pt x="21750" y="21600"/>
                    </a:cubicBezTo>
                    <a:lnTo>
                      <a:pt x="15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38100" cap="rnd">
                <a:solidFill>
                  <a:schemeClr val="hlink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</p:grpSp>
        <p:grpSp>
          <p:nvGrpSpPr>
            <p:cNvPr id="23721" name="Group 74"/>
            <p:cNvGrpSpPr>
              <a:grpSpLocks/>
            </p:cNvGrpSpPr>
            <p:nvPr/>
          </p:nvGrpSpPr>
          <p:grpSpPr bwMode="auto">
            <a:xfrm>
              <a:off x="1008" y="2095"/>
              <a:ext cx="145" cy="1152"/>
              <a:chOff x="1008" y="2095"/>
              <a:chExt cx="145" cy="1152"/>
            </a:xfrm>
          </p:grpSpPr>
          <p:sp>
            <p:nvSpPr>
              <p:cNvPr id="26799" name="Arc 75"/>
              <p:cNvSpPr>
                <a:spLocks/>
              </p:cNvSpPr>
              <p:nvPr/>
            </p:nvSpPr>
            <p:spPr bwMode="auto">
              <a:xfrm>
                <a:off x="1009" y="2095"/>
                <a:ext cx="144" cy="576"/>
              </a:xfrm>
              <a:custGeom>
                <a:avLst/>
                <a:gdLst>
                  <a:gd name="T0" fmla="*/ 0 w 21600"/>
                  <a:gd name="T1" fmla="*/ 0 h 21599"/>
                  <a:gd name="T2" fmla="*/ 0 w 21600"/>
                  <a:gd name="T3" fmla="*/ 0 h 21599"/>
                  <a:gd name="T4" fmla="*/ 0 w 21600"/>
                  <a:gd name="T5" fmla="*/ 0 h 21599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599"/>
                  <a:gd name="T11" fmla="*/ 21600 w 21600"/>
                  <a:gd name="T12" fmla="*/ 21599 h 2159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599" fill="none" extrusionOk="0">
                    <a:moveTo>
                      <a:pt x="0" y="21599"/>
                    </a:moveTo>
                    <a:cubicBezTo>
                      <a:pt x="0" y="9728"/>
                      <a:pt x="9579" y="81"/>
                      <a:pt x="21449" y="-1"/>
                    </a:cubicBezTo>
                  </a:path>
                  <a:path w="21600" h="21599" stroke="0" extrusionOk="0">
                    <a:moveTo>
                      <a:pt x="0" y="21599"/>
                    </a:moveTo>
                    <a:cubicBezTo>
                      <a:pt x="0" y="9728"/>
                      <a:pt x="9579" y="81"/>
                      <a:pt x="21449" y="-1"/>
                    </a:cubicBezTo>
                    <a:lnTo>
                      <a:pt x="21600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 w="38100" cap="rnd">
                <a:solidFill>
                  <a:schemeClr val="hlink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  <p:sp>
            <p:nvSpPr>
              <p:cNvPr id="26800" name="Arc 76"/>
              <p:cNvSpPr>
                <a:spLocks/>
              </p:cNvSpPr>
              <p:nvPr/>
            </p:nvSpPr>
            <p:spPr bwMode="auto">
              <a:xfrm rot="10800000">
                <a:off x="1008" y="2671"/>
                <a:ext cx="145" cy="576"/>
              </a:xfrm>
              <a:custGeom>
                <a:avLst/>
                <a:gdLst>
                  <a:gd name="T0" fmla="*/ 0 w 21750"/>
                  <a:gd name="T1" fmla="*/ 0 h 21600"/>
                  <a:gd name="T2" fmla="*/ 0 w 21750"/>
                  <a:gd name="T3" fmla="*/ 0 h 21600"/>
                  <a:gd name="T4" fmla="*/ 0 w 2175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750"/>
                  <a:gd name="T10" fmla="*/ 0 h 21600"/>
                  <a:gd name="T11" fmla="*/ 21750 w 2175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750" h="21600" fill="none" extrusionOk="0">
                    <a:moveTo>
                      <a:pt x="-1" y="0"/>
                    </a:moveTo>
                    <a:cubicBezTo>
                      <a:pt x="49" y="0"/>
                      <a:pt x="99" y="-1"/>
                      <a:pt x="150" y="0"/>
                    </a:cubicBezTo>
                    <a:cubicBezTo>
                      <a:pt x="12079" y="0"/>
                      <a:pt x="21750" y="9670"/>
                      <a:pt x="21750" y="21600"/>
                    </a:cubicBezTo>
                  </a:path>
                  <a:path w="21750" h="21600" stroke="0" extrusionOk="0">
                    <a:moveTo>
                      <a:pt x="-1" y="0"/>
                    </a:moveTo>
                    <a:cubicBezTo>
                      <a:pt x="49" y="0"/>
                      <a:pt x="99" y="-1"/>
                      <a:pt x="150" y="0"/>
                    </a:cubicBezTo>
                    <a:cubicBezTo>
                      <a:pt x="12079" y="0"/>
                      <a:pt x="21750" y="9670"/>
                      <a:pt x="21750" y="21600"/>
                    </a:cubicBezTo>
                    <a:lnTo>
                      <a:pt x="15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38100" cap="rnd">
                <a:solidFill>
                  <a:schemeClr val="hlink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</p:grpSp>
        <p:grpSp>
          <p:nvGrpSpPr>
            <p:cNvPr id="23722" name="Group 77"/>
            <p:cNvGrpSpPr>
              <a:grpSpLocks/>
            </p:cNvGrpSpPr>
            <p:nvPr/>
          </p:nvGrpSpPr>
          <p:grpSpPr bwMode="auto">
            <a:xfrm>
              <a:off x="1548" y="2095"/>
              <a:ext cx="145" cy="1152"/>
              <a:chOff x="1548" y="2095"/>
              <a:chExt cx="145" cy="1152"/>
            </a:xfrm>
          </p:grpSpPr>
          <p:sp>
            <p:nvSpPr>
              <p:cNvPr id="26797" name="Arc 78"/>
              <p:cNvSpPr>
                <a:spLocks/>
              </p:cNvSpPr>
              <p:nvPr/>
            </p:nvSpPr>
            <p:spPr bwMode="auto">
              <a:xfrm>
                <a:off x="1549" y="2095"/>
                <a:ext cx="144" cy="576"/>
              </a:xfrm>
              <a:custGeom>
                <a:avLst/>
                <a:gdLst>
                  <a:gd name="T0" fmla="*/ 0 w 21600"/>
                  <a:gd name="T1" fmla="*/ 0 h 21599"/>
                  <a:gd name="T2" fmla="*/ 0 w 21600"/>
                  <a:gd name="T3" fmla="*/ 0 h 21599"/>
                  <a:gd name="T4" fmla="*/ 0 w 21600"/>
                  <a:gd name="T5" fmla="*/ 0 h 21599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599"/>
                  <a:gd name="T11" fmla="*/ 21600 w 21600"/>
                  <a:gd name="T12" fmla="*/ 21599 h 2159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599" fill="none" extrusionOk="0">
                    <a:moveTo>
                      <a:pt x="0" y="21599"/>
                    </a:moveTo>
                    <a:cubicBezTo>
                      <a:pt x="0" y="9728"/>
                      <a:pt x="9579" y="81"/>
                      <a:pt x="21449" y="-1"/>
                    </a:cubicBezTo>
                  </a:path>
                  <a:path w="21600" h="21599" stroke="0" extrusionOk="0">
                    <a:moveTo>
                      <a:pt x="0" y="21599"/>
                    </a:moveTo>
                    <a:cubicBezTo>
                      <a:pt x="0" y="9728"/>
                      <a:pt x="9579" y="81"/>
                      <a:pt x="21449" y="-1"/>
                    </a:cubicBezTo>
                    <a:lnTo>
                      <a:pt x="21600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 w="38100" cap="rnd">
                <a:solidFill>
                  <a:schemeClr val="hlink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  <p:sp>
            <p:nvSpPr>
              <p:cNvPr id="26798" name="Arc 79"/>
              <p:cNvSpPr>
                <a:spLocks/>
              </p:cNvSpPr>
              <p:nvPr/>
            </p:nvSpPr>
            <p:spPr bwMode="auto">
              <a:xfrm rot="10800000">
                <a:off x="1548" y="2671"/>
                <a:ext cx="145" cy="576"/>
              </a:xfrm>
              <a:custGeom>
                <a:avLst/>
                <a:gdLst>
                  <a:gd name="T0" fmla="*/ 0 w 21750"/>
                  <a:gd name="T1" fmla="*/ 0 h 21600"/>
                  <a:gd name="T2" fmla="*/ 0 w 21750"/>
                  <a:gd name="T3" fmla="*/ 0 h 21600"/>
                  <a:gd name="T4" fmla="*/ 0 w 2175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750"/>
                  <a:gd name="T10" fmla="*/ 0 h 21600"/>
                  <a:gd name="T11" fmla="*/ 21750 w 2175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750" h="21600" fill="none" extrusionOk="0">
                    <a:moveTo>
                      <a:pt x="-1" y="0"/>
                    </a:moveTo>
                    <a:cubicBezTo>
                      <a:pt x="49" y="0"/>
                      <a:pt x="99" y="-1"/>
                      <a:pt x="150" y="0"/>
                    </a:cubicBezTo>
                    <a:cubicBezTo>
                      <a:pt x="12079" y="0"/>
                      <a:pt x="21750" y="9670"/>
                      <a:pt x="21750" y="21600"/>
                    </a:cubicBezTo>
                  </a:path>
                  <a:path w="21750" h="21600" stroke="0" extrusionOk="0">
                    <a:moveTo>
                      <a:pt x="-1" y="0"/>
                    </a:moveTo>
                    <a:cubicBezTo>
                      <a:pt x="49" y="0"/>
                      <a:pt x="99" y="-1"/>
                      <a:pt x="150" y="0"/>
                    </a:cubicBezTo>
                    <a:cubicBezTo>
                      <a:pt x="12079" y="0"/>
                      <a:pt x="21750" y="9670"/>
                      <a:pt x="21750" y="21600"/>
                    </a:cubicBezTo>
                    <a:lnTo>
                      <a:pt x="15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38100" cap="rnd">
                <a:solidFill>
                  <a:schemeClr val="hlink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</p:grpSp>
        <p:grpSp>
          <p:nvGrpSpPr>
            <p:cNvPr id="23723" name="Group 80"/>
            <p:cNvGrpSpPr>
              <a:grpSpLocks/>
            </p:cNvGrpSpPr>
            <p:nvPr/>
          </p:nvGrpSpPr>
          <p:grpSpPr bwMode="auto">
            <a:xfrm>
              <a:off x="1584" y="2635"/>
              <a:ext cx="145" cy="1152"/>
              <a:chOff x="1584" y="2635"/>
              <a:chExt cx="145" cy="1152"/>
            </a:xfrm>
          </p:grpSpPr>
          <p:sp>
            <p:nvSpPr>
              <p:cNvPr id="26795" name="Arc 81"/>
              <p:cNvSpPr>
                <a:spLocks/>
              </p:cNvSpPr>
              <p:nvPr/>
            </p:nvSpPr>
            <p:spPr bwMode="auto">
              <a:xfrm>
                <a:off x="1585" y="2635"/>
                <a:ext cx="144" cy="576"/>
              </a:xfrm>
              <a:custGeom>
                <a:avLst/>
                <a:gdLst>
                  <a:gd name="T0" fmla="*/ 0 w 21600"/>
                  <a:gd name="T1" fmla="*/ 0 h 21599"/>
                  <a:gd name="T2" fmla="*/ 0 w 21600"/>
                  <a:gd name="T3" fmla="*/ 0 h 21599"/>
                  <a:gd name="T4" fmla="*/ 0 w 21600"/>
                  <a:gd name="T5" fmla="*/ 0 h 21599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599"/>
                  <a:gd name="T11" fmla="*/ 21600 w 21600"/>
                  <a:gd name="T12" fmla="*/ 21599 h 2159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599" fill="none" extrusionOk="0">
                    <a:moveTo>
                      <a:pt x="0" y="21599"/>
                    </a:moveTo>
                    <a:cubicBezTo>
                      <a:pt x="0" y="9728"/>
                      <a:pt x="9579" y="81"/>
                      <a:pt x="21449" y="-1"/>
                    </a:cubicBezTo>
                  </a:path>
                  <a:path w="21600" h="21599" stroke="0" extrusionOk="0">
                    <a:moveTo>
                      <a:pt x="0" y="21599"/>
                    </a:moveTo>
                    <a:cubicBezTo>
                      <a:pt x="0" y="9728"/>
                      <a:pt x="9579" y="81"/>
                      <a:pt x="21449" y="-1"/>
                    </a:cubicBezTo>
                    <a:lnTo>
                      <a:pt x="21600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 w="38100" cap="rnd">
                <a:solidFill>
                  <a:schemeClr val="hlink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  <p:sp>
            <p:nvSpPr>
              <p:cNvPr id="26796" name="Arc 82"/>
              <p:cNvSpPr>
                <a:spLocks/>
              </p:cNvSpPr>
              <p:nvPr/>
            </p:nvSpPr>
            <p:spPr bwMode="auto">
              <a:xfrm rot="10800000">
                <a:off x="1584" y="3211"/>
                <a:ext cx="145" cy="576"/>
              </a:xfrm>
              <a:custGeom>
                <a:avLst/>
                <a:gdLst>
                  <a:gd name="T0" fmla="*/ 0 w 21750"/>
                  <a:gd name="T1" fmla="*/ 0 h 21600"/>
                  <a:gd name="T2" fmla="*/ 0 w 21750"/>
                  <a:gd name="T3" fmla="*/ 0 h 21600"/>
                  <a:gd name="T4" fmla="*/ 0 w 2175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750"/>
                  <a:gd name="T10" fmla="*/ 0 h 21600"/>
                  <a:gd name="T11" fmla="*/ 21750 w 2175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750" h="21600" fill="none" extrusionOk="0">
                    <a:moveTo>
                      <a:pt x="-1" y="0"/>
                    </a:moveTo>
                    <a:cubicBezTo>
                      <a:pt x="49" y="0"/>
                      <a:pt x="99" y="-1"/>
                      <a:pt x="150" y="0"/>
                    </a:cubicBezTo>
                    <a:cubicBezTo>
                      <a:pt x="12079" y="0"/>
                      <a:pt x="21750" y="9670"/>
                      <a:pt x="21750" y="21600"/>
                    </a:cubicBezTo>
                  </a:path>
                  <a:path w="21750" h="21600" stroke="0" extrusionOk="0">
                    <a:moveTo>
                      <a:pt x="-1" y="0"/>
                    </a:moveTo>
                    <a:cubicBezTo>
                      <a:pt x="49" y="0"/>
                      <a:pt x="99" y="-1"/>
                      <a:pt x="150" y="0"/>
                    </a:cubicBezTo>
                    <a:cubicBezTo>
                      <a:pt x="12079" y="0"/>
                      <a:pt x="21750" y="9670"/>
                      <a:pt x="21750" y="21600"/>
                    </a:cubicBezTo>
                    <a:lnTo>
                      <a:pt x="15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38100" cap="rnd">
                <a:solidFill>
                  <a:schemeClr val="hlink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>
                  <a:latin typeface="+mj-lt"/>
                </a:endParaRPr>
              </a:p>
            </p:txBody>
          </p:sp>
        </p:grpSp>
      </p:grpSp>
      <p:grpSp>
        <p:nvGrpSpPr>
          <p:cNvPr id="25" name="Group 83"/>
          <p:cNvGrpSpPr>
            <a:grpSpLocks/>
          </p:cNvGrpSpPr>
          <p:nvPr/>
        </p:nvGrpSpPr>
        <p:grpSpPr bwMode="auto">
          <a:xfrm>
            <a:off x="5486400" y="3208908"/>
            <a:ext cx="1371600" cy="3465512"/>
            <a:chOff x="2976" y="1657"/>
            <a:chExt cx="864" cy="2183"/>
          </a:xfrm>
        </p:grpSpPr>
        <p:grpSp>
          <p:nvGrpSpPr>
            <p:cNvPr id="23683" name="Group 84"/>
            <p:cNvGrpSpPr>
              <a:grpSpLocks/>
            </p:cNvGrpSpPr>
            <p:nvPr/>
          </p:nvGrpSpPr>
          <p:grpSpPr bwMode="auto">
            <a:xfrm>
              <a:off x="2976" y="2064"/>
              <a:ext cx="864" cy="1776"/>
              <a:chOff x="2976" y="2064"/>
              <a:chExt cx="864" cy="1776"/>
            </a:xfrm>
          </p:grpSpPr>
          <p:grpSp>
            <p:nvGrpSpPr>
              <p:cNvPr id="23685" name="Group 85"/>
              <p:cNvGrpSpPr>
                <a:grpSpLocks/>
              </p:cNvGrpSpPr>
              <p:nvPr/>
            </p:nvGrpSpPr>
            <p:grpSpPr bwMode="auto">
              <a:xfrm>
                <a:off x="2976" y="2635"/>
                <a:ext cx="145" cy="1152"/>
                <a:chOff x="1008" y="2635"/>
                <a:chExt cx="145" cy="1152"/>
              </a:xfrm>
            </p:grpSpPr>
            <p:sp>
              <p:nvSpPr>
                <p:cNvPr id="26788" name="Arc 86"/>
                <p:cNvSpPr>
                  <a:spLocks/>
                </p:cNvSpPr>
                <p:nvPr/>
              </p:nvSpPr>
              <p:spPr bwMode="auto">
                <a:xfrm>
                  <a:off x="1009" y="2635"/>
                  <a:ext cx="144" cy="576"/>
                </a:xfrm>
                <a:custGeom>
                  <a:avLst/>
                  <a:gdLst>
                    <a:gd name="T0" fmla="*/ 0 w 21600"/>
                    <a:gd name="T1" fmla="*/ 0 h 21599"/>
                    <a:gd name="T2" fmla="*/ 0 w 21600"/>
                    <a:gd name="T3" fmla="*/ 0 h 21599"/>
                    <a:gd name="T4" fmla="*/ 0 w 21600"/>
                    <a:gd name="T5" fmla="*/ 0 h 21599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599"/>
                    <a:gd name="T11" fmla="*/ 21600 w 21600"/>
                    <a:gd name="T12" fmla="*/ 21599 h 2159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599" fill="none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</a:path>
                    <a:path w="21600" h="21599" stroke="0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  <a:lnTo>
                        <a:pt x="21600" y="21599"/>
                      </a:lnTo>
                      <a:lnTo>
                        <a:pt x="0" y="21599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89" name="Arc 87"/>
                <p:cNvSpPr>
                  <a:spLocks/>
                </p:cNvSpPr>
                <p:nvPr/>
              </p:nvSpPr>
              <p:spPr bwMode="auto">
                <a:xfrm rot="10800000">
                  <a:off x="1008" y="3211"/>
                  <a:ext cx="145" cy="576"/>
                </a:xfrm>
                <a:custGeom>
                  <a:avLst/>
                  <a:gdLst>
                    <a:gd name="T0" fmla="*/ 0 w 21750"/>
                    <a:gd name="T1" fmla="*/ 0 h 21600"/>
                    <a:gd name="T2" fmla="*/ 0 w 21750"/>
                    <a:gd name="T3" fmla="*/ 0 h 21600"/>
                    <a:gd name="T4" fmla="*/ 0 w 2175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750"/>
                    <a:gd name="T10" fmla="*/ 0 h 21600"/>
                    <a:gd name="T11" fmla="*/ 21750 w 2175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750" h="21600" fill="none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</a:path>
                    <a:path w="21750" h="21600" stroke="0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  <a:lnTo>
                        <a:pt x="15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686" name="Group 88"/>
              <p:cNvGrpSpPr>
                <a:grpSpLocks/>
              </p:cNvGrpSpPr>
              <p:nvPr/>
            </p:nvGrpSpPr>
            <p:grpSpPr bwMode="auto">
              <a:xfrm>
                <a:off x="2976" y="2095"/>
                <a:ext cx="145" cy="1152"/>
                <a:chOff x="1008" y="2095"/>
                <a:chExt cx="145" cy="1152"/>
              </a:xfrm>
            </p:grpSpPr>
            <p:sp>
              <p:nvSpPr>
                <p:cNvPr id="26786" name="Arc 89"/>
                <p:cNvSpPr>
                  <a:spLocks/>
                </p:cNvSpPr>
                <p:nvPr/>
              </p:nvSpPr>
              <p:spPr bwMode="auto">
                <a:xfrm>
                  <a:off x="1009" y="2095"/>
                  <a:ext cx="144" cy="576"/>
                </a:xfrm>
                <a:custGeom>
                  <a:avLst/>
                  <a:gdLst>
                    <a:gd name="T0" fmla="*/ 0 w 21600"/>
                    <a:gd name="T1" fmla="*/ 0 h 21599"/>
                    <a:gd name="T2" fmla="*/ 0 w 21600"/>
                    <a:gd name="T3" fmla="*/ 0 h 21599"/>
                    <a:gd name="T4" fmla="*/ 0 w 21600"/>
                    <a:gd name="T5" fmla="*/ 0 h 21599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599"/>
                    <a:gd name="T11" fmla="*/ 21600 w 21600"/>
                    <a:gd name="T12" fmla="*/ 21599 h 2159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599" fill="none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</a:path>
                    <a:path w="21600" h="21599" stroke="0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  <a:lnTo>
                        <a:pt x="21600" y="21599"/>
                      </a:lnTo>
                      <a:lnTo>
                        <a:pt x="0" y="21599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87" name="Arc 90"/>
                <p:cNvSpPr>
                  <a:spLocks/>
                </p:cNvSpPr>
                <p:nvPr/>
              </p:nvSpPr>
              <p:spPr bwMode="auto">
                <a:xfrm rot="10800000">
                  <a:off x="1008" y="2671"/>
                  <a:ext cx="145" cy="576"/>
                </a:xfrm>
                <a:custGeom>
                  <a:avLst/>
                  <a:gdLst>
                    <a:gd name="T0" fmla="*/ 0 w 21750"/>
                    <a:gd name="T1" fmla="*/ 0 h 21600"/>
                    <a:gd name="T2" fmla="*/ 0 w 21750"/>
                    <a:gd name="T3" fmla="*/ 0 h 21600"/>
                    <a:gd name="T4" fmla="*/ 0 w 2175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750"/>
                    <a:gd name="T10" fmla="*/ 0 h 21600"/>
                    <a:gd name="T11" fmla="*/ 21750 w 2175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750" h="21600" fill="none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</a:path>
                    <a:path w="21750" h="21600" stroke="0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  <a:lnTo>
                        <a:pt x="15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687" name="Group 91"/>
              <p:cNvGrpSpPr>
                <a:grpSpLocks/>
              </p:cNvGrpSpPr>
              <p:nvPr/>
            </p:nvGrpSpPr>
            <p:grpSpPr bwMode="auto">
              <a:xfrm>
                <a:off x="3072" y="2064"/>
                <a:ext cx="768" cy="720"/>
                <a:chOff x="2688" y="816"/>
                <a:chExt cx="768" cy="720"/>
              </a:xfrm>
            </p:grpSpPr>
            <p:grpSp>
              <p:nvGrpSpPr>
                <p:cNvPr id="23705" name="Group 92"/>
                <p:cNvGrpSpPr>
                  <a:grpSpLocks/>
                </p:cNvGrpSpPr>
                <p:nvPr/>
              </p:nvGrpSpPr>
              <p:grpSpPr bwMode="auto">
                <a:xfrm>
                  <a:off x="2688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783" name="Line 93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784" name="Rectangle 94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785" name="Rectangle 95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grpSp>
              <p:nvGrpSpPr>
                <p:cNvPr id="23706" name="Group 96"/>
                <p:cNvGrpSpPr>
                  <a:grpSpLocks/>
                </p:cNvGrpSpPr>
                <p:nvPr/>
              </p:nvGrpSpPr>
              <p:grpSpPr bwMode="auto">
                <a:xfrm>
                  <a:off x="3264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780" name="Line 97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781" name="Rectangle 98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782" name="Rectangle 99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sp>
              <p:nvSpPr>
                <p:cNvPr id="26778" name="Line 100"/>
                <p:cNvSpPr>
                  <a:spLocks noChangeShapeType="1"/>
                </p:cNvSpPr>
                <p:nvPr/>
              </p:nvSpPr>
              <p:spPr bwMode="auto">
                <a:xfrm>
                  <a:off x="2880" y="912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79" name="Line 101"/>
                <p:cNvSpPr>
                  <a:spLocks noChangeShapeType="1"/>
                </p:cNvSpPr>
                <p:nvPr/>
              </p:nvSpPr>
              <p:spPr bwMode="auto">
                <a:xfrm>
                  <a:off x="2880" y="1440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688" name="Group 102"/>
              <p:cNvGrpSpPr>
                <a:grpSpLocks/>
              </p:cNvGrpSpPr>
              <p:nvPr/>
            </p:nvGrpSpPr>
            <p:grpSpPr bwMode="auto">
              <a:xfrm>
                <a:off x="3551" y="2652"/>
                <a:ext cx="145" cy="1152"/>
                <a:chOff x="1008" y="2635"/>
                <a:chExt cx="145" cy="1152"/>
              </a:xfrm>
            </p:grpSpPr>
            <p:sp>
              <p:nvSpPr>
                <p:cNvPr id="26774" name="Arc 103"/>
                <p:cNvSpPr>
                  <a:spLocks/>
                </p:cNvSpPr>
                <p:nvPr/>
              </p:nvSpPr>
              <p:spPr bwMode="auto">
                <a:xfrm>
                  <a:off x="1009" y="2635"/>
                  <a:ext cx="144" cy="576"/>
                </a:xfrm>
                <a:custGeom>
                  <a:avLst/>
                  <a:gdLst>
                    <a:gd name="T0" fmla="*/ 0 w 21600"/>
                    <a:gd name="T1" fmla="*/ 0 h 21599"/>
                    <a:gd name="T2" fmla="*/ 0 w 21600"/>
                    <a:gd name="T3" fmla="*/ 0 h 21599"/>
                    <a:gd name="T4" fmla="*/ 0 w 21600"/>
                    <a:gd name="T5" fmla="*/ 0 h 21599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599"/>
                    <a:gd name="T11" fmla="*/ 21600 w 21600"/>
                    <a:gd name="T12" fmla="*/ 21599 h 2159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599" fill="none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</a:path>
                    <a:path w="21600" h="21599" stroke="0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  <a:lnTo>
                        <a:pt x="21600" y="21599"/>
                      </a:lnTo>
                      <a:lnTo>
                        <a:pt x="0" y="21599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75" name="Arc 104"/>
                <p:cNvSpPr>
                  <a:spLocks/>
                </p:cNvSpPr>
                <p:nvPr/>
              </p:nvSpPr>
              <p:spPr bwMode="auto">
                <a:xfrm rot="10800000">
                  <a:off x="1008" y="3211"/>
                  <a:ext cx="145" cy="576"/>
                </a:xfrm>
                <a:custGeom>
                  <a:avLst/>
                  <a:gdLst>
                    <a:gd name="T0" fmla="*/ 0 w 21750"/>
                    <a:gd name="T1" fmla="*/ 0 h 21600"/>
                    <a:gd name="T2" fmla="*/ 0 w 21750"/>
                    <a:gd name="T3" fmla="*/ 0 h 21600"/>
                    <a:gd name="T4" fmla="*/ 0 w 2175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750"/>
                    <a:gd name="T10" fmla="*/ 0 h 21600"/>
                    <a:gd name="T11" fmla="*/ 21750 w 2175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750" h="21600" fill="none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</a:path>
                    <a:path w="21750" h="21600" stroke="0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  <a:lnTo>
                        <a:pt x="15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689" name="Group 105"/>
              <p:cNvGrpSpPr>
                <a:grpSpLocks/>
              </p:cNvGrpSpPr>
              <p:nvPr/>
            </p:nvGrpSpPr>
            <p:grpSpPr bwMode="auto">
              <a:xfrm>
                <a:off x="3551" y="2112"/>
                <a:ext cx="145" cy="1152"/>
                <a:chOff x="1008" y="2095"/>
                <a:chExt cx="145" cy="1152"/>
              </a:xfrm>
            </p:grpSpPr>
            <p:sp>
              <p:nvSpPr>
                <p:cNvPr id="26772" name="Arc 106"/>
                <p:cNvSpPr>
                  <a:spLocks/>
                </p:cNvSpPr>
                <p:nvPr/>
              </p:nvSpPr>
              <p:spPr bwMode="auto">
                <a:xfrm>
                  <a:off x="1009" y="2095"/>
                  <a:ext cx="144" cy="576"/>
                </a:xfrm>
                <a:custGeom>
                  <a:avLst/>
                  <a:gdLst>
                    <a:gd name="T0" fmla="*/ 0 w 21600"/>
                    <a:gd name="T1" fmla="*/ 0 h 21599"/>
                    <a:gd name="T2" fmla="*/ 0 w 21600"/>
                    <a:gd name="T3" fmla="*/ 0 h 21599"/>
                    <a:gd name="T4" fmla="*/ 0 w 21600"/>
                    <a:gd name="T5" fmla="*/ 0 h 21599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599"/>
                    <a:gd name="T11" fmla="*/ 21600 w 21600"/>
                    <a:gd name="T12" fmla="*/ 21599 h 2159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599" fill="none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</a:path>
                    <a:path w="21600" h="21599" stroke="0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  <a:lnTo>
                        <a:pt x="21600" y="21599"/>
                      </a:lnTo>
                      <a:lnTo>
                        <a:pt x="0" y="21599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73" name="Arc 107"/>
                <p:cNvSpPr>
                  <a:spLocks/>
                </p:cNvSpPr>
                <p:nvPr/>
              </p:nvSpPr>
              <p:spPr bwMode="auto">
                <a:xfrm rot="10800000">
                  <a:off x="1008" y="2671"/>
                  <a:ext cx="145" cy="576"/>
                </a:xfrm>
                <a:custGeom>
                  <a:avLst/>
                  <a:gdLst>
                    <a:gd name="T0" fmla="*/ 0 w 21750"/>
                    <a:gd name="T1" fmla="*/ 0 h 21600"/>
                    <a:gd name="T2" fmla="*/ 0 w 21750"/>
                    <a:gd name="T3" fmla="*/ 0 h 21600"/>
                    <a:gd name="T4" fmla="*/ 0 w 2175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750"/>
                    <a:gd name="T10" fmla="*/ 0 h 21600"/>
                    <a:gd name="T11" fmla="*/ 21750 w 2175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750" h="21600" fill="none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</a:path>
                    <a:path w="21750" h="21600" stroke="0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  <a:lnTo>
                        <a:pt x="15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690" name="Group 108"/>
              <p:cNvGrpSpPr>
                <a:grpSpLocks/>
              </p:cNvGrpSpPr>
              <p:nvPr/>
            </p:nvGrpSpPr>
            <p:grpSpPr bwMode="auto">
              <a:xfrm>
                <a:off x="3072" y="3120"/>
                <a:ext cx="768" cy="720"/>
                <a:chOff x="2688" y="816"/>
                <a:chExt cx="768" cy="720"/>
              </a:xfrm>
            </p:grpSpPr>
            <p:grpSp>
              <p:nvGrpSpPr>
                <p:cNvPr id="23691" name="Group 109"/>
                <p:cNvGrpSpPr>
                  <a:grpSpLocks/>
                </p:cNvGrpSpPr>
                <p:nvPr/>
              </p:nvGrpSpPr>
              <p:grpSpPr bwMode="auto">
                <a:xfrm>
                  <a:off x="2688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769" name="Line 110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770" name="Rectangle 111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771" name="Rectangle 112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grpSp>
              <p:nvGrpSpPr>
                <p:cNvPr id="23692" name="Group 113"/>
                <p:cNvGrpSpPr>
                  <a:grpSpLocks/>
                </p:cNvGrpSpPr>
                <p:nvPr/>
              </p:nvGrpSpPr>
              <p:grpSpPr bwMode="auto">
                <a:xfrm>
                  <a:off x="3264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766" name="Line 114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767" name="Rectangle 115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768" name="Rectangle 116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sp>
              <p:nvSpPr>
                <p:cNvPr id="26764" name="Line 117"/>
                <p:cNvSpPr>
                  <a:spLocks noChangeShapeType="1"/>
                </p:cNvSpPr>
                <p:nvPr/>
              </p:nvSpPr>
              <p:spPr bwMode="auto">
                <a:xfrm>
                  <a:off x="2880" y="912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65" name="Line 118"/>
                <p:cNvSpPr>
                  <a:spLocks noChangeShapeType="1"/>
                </p:cNvSpPr>
                <p:nvPr/>
              </p:nvSpPr>
              <p:spPr bwMode="auto">
                <a:xfrm>
                  <a:off x="2880" y="1440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</p:grpSp>
        <p:sp>
          <p:nvSpPr>
            <p:cNvPr id="26755" name="Text Box 119"/>
            <p:cNvSpPr txBox="1">
              <a:spLocks noChangeArrowheads="1"/>
            </p:cNvSpPr>
            <p:nvPr/>
          </p:nvSpPr>
          <p:spPr bwMode="auto">
            <a:xfrm>
              <a:off x="3350" y="1657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b="1" smtClean="0">
                  <a:solidFill>
                    <a:srgbClr val="063DE8"/>
                  </a:solidFill>
                  <a:latin typeface="+mj-lt"/>
                </a:rPr>
                <a:t>0</a:t>
              </a:r>
            </a:p>
          </p:txBody>
        </p:sp>
      </p:grpSp>
      <p:grpSp>
        <p:nvGrpSpPr>
          <p:cNvPr id="23559" name="Group 120"/>
          <p:cNvGrpSpPr>
            <a:grpSpLocks/>
          </p:cNvGrpSpPr>
          <p:nvPr/>
        </p:nvGrpSpPr>
        <p:grpSpPr bwMode="auto">
          <a:xfrm>
            <a:off x="7315200" y="3208908"/>
            <a:ext cx="1371600" cy="3465512"/>
            <a:chOff x="4128" y="1657"/>
            <a:chExt cx="864" cy="2183"/>
          </a:xfrm>
        </p:grpSpPr>
        <p:grpSp>
          <p:nvGrpSpPr>
            <p:cNvPr id="23647" name="Group 121"/>
            <p:cNvGrpSpPr>
              <a:grpSpLocks/>
            </p:cNvGrpSpPr>
            <p:nvPr/>
          </p:nvGrpSpPr>
          <p:grpSpPr bwMode="auto">
            <a:xfrm>
              <a:off x="4128" y="2064"/>
              <a:ext cx="864" cy="1776"/>
              <a:chOff x="4128" y="2064"/>
              <a:chExt cx="864" cy="1776"/>
            </a:xfrm>
          </p:grpSpPr>
          <p:grpSp>
            <p:nvGrpSpPr>
              <p:cNvPr id="23649" name="Group 122"/>
              <p:cNvGrpSpPr>
                <a:grpSpLocks/>
              </p:cNvGrpSpPr>
              <p:nvPr/>
            </p:nvGrpSpPr>
            <p:grpSpPr bwMode="auto">
              <a:xfrm>
                <a:off x="4128" y="2635"/>
                <a:ext cx="145" cy="1152"/>
                <a:chOff x="1008" y="2635"/>
                <a:chExt cx="145" cy="1152"/>
              </a:xfrm>
            </p:grpSpPr>
            <p:sp>
              <p:nvSpPr>
                <p:cNvPr id="26752" name="Arc 123"/>
                <p:cNvSpPr>
                  <a:spLocks/>
                </p:cNvSpPr>
                <p:nvPr/>
              </p:nvSpPr>
              <p:spPr bwMode="auto">
                <a:xfrm>
                  <a:off x="1009" y="2635"/>
                  <a:ext cx="144" cy="576"/>
                </a:xfrm>
                <a:custGeom>
                  <a:avLst/>
                  <a:gdLst>
                    <a:gd name="T0" fmla="*/ 0 w 21600"/>
                    <a:gd name="T1" fmla="*/ 0 h 21599"/>
                    <a:gd name="T2" fmla="*/ 0 w 21600"/>
                    <a:gd name="T3" fmla="*/ 0 h 21599"/>
                    <a:gd name="T4" fmla="*/ 0 w 21600"/>
                    <a:gd name="T5" fmla="*/ 0 h 21599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599"/>
                    <a:gd name="T11" fmla="*/ 21600 w 21600"/>
                    <a:gd name="T12" fmla="*/ 21599 h 2159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599" fill="none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</a:path>
                    <a:path w="21600" h="21599" stroke="0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  <a:lnTo>
                        <a:pt x="21600" y="21599"/>
                      </a:lnTo>
                      <a:lnTo>
                        <a:pt x="0" y="21599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53" name="Arc 124"/>
                <p:cNvSpPr>
                  <a:spLocks/>
                </p:cNvSpPr>
                <p:nvPr/>
              </p:nvSpPr>
              <p:spPr bwMode="auto">
                <a:xfrm rot="10800000">
                  <a:off x="1008" y="3211"/>
                  <a:ext cx="145" cy="576"/>
                </a:xfrm>
                <a:custGeom>
                  <a:avLst/>
                  <a:gdLst>
                    <a:gd name="T0" fmla="*/ 0 w 21750"/>
                    <a:gd name="T1" fmla="*/ 0 h 21600"/>
                    <a:gd name="T2" fmla="*/ 0 w 21750"/>
                    <a:gd name="T3" fmla="*/ 0 h 21600"/>
                    <a:gd name="T4" fmla="*/ 0 w 2175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750"/>
                    <a:gd name="T10" fmla="*/ 0 h 21600"/>
                    <a:gd name="T11" fmla="*/ 21750 w 2175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750" h="21600" fill="none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</a:path>
                    <a:path w="21750" h="21600" stroke="0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  <a:lnTo>
                        <a:pt x="15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650" name="Group 125"/>
              <p:cNvGrpSpPr>
                <a:grpSpLocks/>
              </p:cNvGrpSpPr>
              <p:nvPr/>
            </p:nvGrpSpPr>
            <p:grpSpPr bwMode="auto">
              <a:xfrm>
                <a:off x="4128" y="2095"/>
                <a:ext cx="145" cy="1152"/>
                <a:chOff x="1008" y="2095"/>
                <a:chExt cx="145" cy="1152"/>
              </a:xfrm>
            </p:grpSpPr>
            <p:sp>
              <p:nvSpPr>
                <p:cNvPr id="26750" name="Arc 126"/>
                <p:cNvSpPr>
                  <a:spLocks/>
                </p:cNvSpPr>
                <p:nvPr/>
              </p:nvSpPr>
              <p:spPr bwMode="auto">
                <a:xfrm>
                  <a:off x="1009" y="2095"/>
                  <a:ext cx="144" cy="576"/>
                </a:xfrm>
                <a:custGeom>
                  <a:avLst/>
                  <a:gdLst>
                    <a:gd name="T0" fmla="*/ 0 w 21600"/>
                    <a:gd name="T1" fmla="*/ 0 h 21599"/>
                    <a:gd name="T2" fmla="*/ 0 w 21600"/>
                    <a:gd name="T3" fmla="*/ 0 h 21599"/>
                    <a:gd name="T4" fmla="*/ 0 w 21600"/>
                    <a:gd name="T5" fmla="*/ 0 h 21599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599"/>
                    <a:gd name="T11" fmla="*/ 21600 w 21600"/>
                    <a:gd name="T12" fmla="*/ 21599 h 2159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599" fill="none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</a:path>
                    <a:path w="21600" h="21599" stroke="0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  <a:lnTo>
                        <a:pt x="21600" y="21599"/>
                      </a:lnTo>
                      <a:lnTo>
                        <a:pt x="0" y="21599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51" name="Arc 127"/>
                <p:cNvSpPr>
                  <a:spLocks/>
                </p:cNvSpPr>
                <p:nvPr/>
              </p:nvSpPr>
              <p:spPr bwMode="auto">
                <a:xfrm rot="10800000">
                  <a:off x="1008" y="2671"/>
                  <a:ext cx="145" cy="576"/>
                </a:xfrm>
                <a:custGeom>
                  <a:avLst/>
                  <a:gdLst>
                    <a:gd name="T0" fmla="*/ 0 w 21750"/>
                    <a:gd name="T1" fmla="*/ 0 h 21600"/>
                    <a:gd name="T2" fmla="*/ 0 w 21750"/>
                    <a:gd name="T3" fmla="*/ 0 h 21600"/>
                    <a:gd name="T4" fmla="*/ 0 w 2175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750"/>
                    <a:gd name="T10" fmla="*/ 0 h 21600"/>
                    <a:gd name="T11" fmla="*/ 21750 w 2175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750" h="21600" fill="none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</a:path>
                    <a:path w="21750" h="21600" stroke="0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  <a:lnTo>
                        <a:pt x="15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651" name="Group 128"/>
              <p:cNvGrpSpPr>
                <a:grpSpLocks/>
              </p:cNvGrpSpPr>
              <p:nvPr/>
            </p:nvGrpSpPr>
            <p:grpSpPr bwMode="auto">
              <a:xfrm>
                <a:off x="4703" y="2652"/>
                <a:ext cx="145" cy="1152"/>
                <a:chOff x="1008" y="2635"/>
                <a:chExt cx="145" cy="1152"/>
              </a:xfrm>
            </p:grpSpPr>
            <p:sp>
              <p:nvSpPr>
                <p:cNvPr id="26748" name="Arc 129"/>
                <p:cNvSpPr>
                  <a:spLocks/>
                </p:cNvSpPr>
                <p:nvPr/>
              </p:nvSpPr>
              <p:spPr bwMode="auto">
                <a:xfrm>
                  <a:off x="1009" y="2635"/>
                  <a:ext cx="144" cy="576"/>
                </a:xfrm>
                <a:custGeom>
                  <a:avLst/>
                  <a:gdLst>
                    <a:gd name="T0" fmla="*/ 0 w 21600"/>
                    <a:gd name="T1" fmla="*/ 0 h 21599"/>
                    <a:gd name="T2" fmla="*/ 0 w 21600"/>
                    <a:gd name="T3" fmla="*/ 0 h 21599"/>
                    <a:gd name="T4" fmla="*/ 0 w 21600"/>
                    <a:gd name="T5" fmla="*/ 0 h 21599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599"/>
                    <a:gd name="T11" fmla="*/ 21600 w 21600"/>
                    <a:gd name="T12" fmla="*/ 21599 h 2159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599" fill="none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</a:path>
                    <a:path w="21600" h="21599" stroke="0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  <a:lnTo>
                        <a:pt x="21600" y="21599"/>
                      </a:lnTo>
                      <a:lnTo>
                        <a:pt x="0" y="21599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49" name="Arc 130"/>
                <p:cNvSpPr>
                  <a:spLocks/>
                </p:cNvSpPr>
                <p:nvPr/>
              </p:nvSpPr>
              <p:spPr bwMode="auto">
                <a:xfrm rot="10800000">
                  <a:off x="1008" y="3211"/>
                  <a:ext cx="145" cy="576"/>
                </a:xfrm>
                <a:custGeom>
                  <a:avLst/>
                  <a:gdLst>
                    <a:gd name="T0" fmla="*/ 0 w 21750"/>
                    <a:gd name="T1" fmla="*/ 0 h 21600"/>
                    <a:gd name="T2" fmla="*/ 0 w 21750"/>
                    <a:gd name="T3" fmla="*/ 0 h 21600"/>
                    <a:gd name="T4" fmla="*/ 0 w 2175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750"/>
                    <a:gd name="T10" fmla="*/ 0 h 21600"/>
                    <a:gd name="T11" fmla="*/ 21750 w 2175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750" h="21600" fill="none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</a:path>
                    <a:path w="21750" h="21600" stroke="0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  <a:lnTo>
                        <a:pt x="15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652" name="Group 131"/>
              <p:cNvGrpSpPr>
                <a:grpSpLocks/>
              </p:cNvGrpSpPr>
              <p:nvPr/>
            </p:nvGrpSpPr>
            <p:grpSpPr bwMode="auto">
              <a:xfrm>
                <a:off x="4703" y="2112"/>
                <a:ext cx="145" cy="1152"/>
                <a:chOff x="1008" y="2095"/>
                <a:chExt cx="145" cy="1152"/>
              </a:xfrm>
            </p:grpSpPr>
            <p:sp>
              <p:nvSpPr>
                <p:cNvPr id="26746" name="Arc 132"/>
                <p:cNvSpPr>
                  <a:spLocks/>
                </p:cNvSpPr>
                <p:nvPr/>
              </p:nvSpPr>
              <p:spPr bwMode="auto">
                <a:xfrm>
                  <a:off x="1009" y="2095"/>
                  <a:ext cx="144" cy="576"/>
                </a:xfrm>
                <a:custGeom>
                  <a:avLst/>
                  <a:gdLst>
                    <a:gd name="T0" fmla="*/ 0 w 21600"/>
                    <a:gd name="T1" fmla="*/ 0 h 21599"/>
                    <a:gd name="T2" fmla="*/ 0 w 21600"/>
                    <a:gd name="T3" fmla="*/ 0 h 21599"/>
                    <a:gd name="T4" fmla="*/ 0 w 21600"/>
                    <a:gd name="T5" fmla="*/ 0 h 21599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599"/>
                    <a:gd name="T11" fmla="*/ 21600 w 21600"/>
                    <a:gd name="T12" fmla="*/ 21599 h 21599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599" fill="none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</a:path>
                    <a:path w="21600" h="21599" stroke="0" extrusionOk="0">
                      <a:moveTo>
                        <a:pt x="0" y="21599"/>
                      </a:moveTo>
                      <a:cubicBezTo>
                        <a:pt x="0" y="9728"/>
                        <a:pt x="9579" y="81"/>
                        <a:pt x="21449" y="-1"/>
                      </a:cubicBezTo>
                      <a:lnTo>
                        <a:pt x="21600" y="21599"/>
                      </a:lnTo>
                      <a:lnTo>
                        <a:pt x="0" y="21599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47" name="Arc 133"/>
                <p:cNvSpPr>
                  <a:spLocks/>
                </p:cNvSpPr>
                <p:nvPr/>
              </p:nvSpPr>
              <p:spPr bwMode="auto">
                <a:xfrm rot="10800000">
                  <a:off x="1008" y="2671"/>
                  <a:ext cx="145" cy="576"/>
                </a:xfrm>
                <a:custGeom>
                  <a:avLst/>
                  <a:gdLst>
                    <a:gd name="T0" fmla="*/ 0 w 21750"/>
                    <a:gd name="T1" fmla="*/ 0 h 21600"/>
                    <a:gd name="T2" fmla="*/ 0 w 21750"/>
                    <a:gd name="T3" fmla="*/ 0 h 21600"/>
                    <a:gd name="T4" fmla="*/ 0 w 2175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750"/>
                    <a:gd name="T10" fmla="*/ 0 h 21600"/>
                    <a:gd name="T11" fmla="*/ 21750 w 2175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750" h="21600" fill="none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</a:path>
                    <a:path w="21750" h="21600" stroke="0" extrusionOk="0">
                      <a:moveTo>
                        <a:pt x="-1" y="0"/>
                      </a:moveTo>
                      <a:cubicBezTo>
                        <a:pt x="49" y="0"/>
                        <a:pt x="99" y="-1"/>
                        <a:pt x="150" y="0"/>
                      </a:cubicBezTo>
                      <a:cubicBezTo>
                        <a:pt x="12079" y="0"/>
                        <a:pt x="21750" y="9670"/>
                        <a:pt x="21750" y="21600"/>
                      </a:cubicBezTo>
                      <a:lnTo>
                        <a:pt x="15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653" name="Group 134"/>
              <p:cNvGrpSpPr>
                <a:grpSpLocks/>
              </p:cNvGrpSpPr>
              <p:nvPr/>
            </p:nvGrpSpPr>
            <p:grpSpPr bwMode="auto">
              <a:xfrm>
                <a:off x="4224" y="2064"/>
                <a:ext cx="768" cy="720"/>
                <a:chOff x="2688" y="816"/>
                <a:chExt cx="768" cy="720"/>
              </a:xfrm>
            </p:grpSpPr>
            <p:grpSp>
              <p:nvGrpSpPr>
                <p:cNvPr id="23665" name="Group 135"/>
                <p:cNvGrpSpPr>
                  <a:grpSpLocks/>
                </p:cNvGrpSpPr>
                <p:nvPr/>
              </p:nvGrpSpPr>
              <p:grpSpPr bwMode="auto">
                <a:xfrm>
                  <a:off x="2688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743" name="Line 136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744" name="Rectangle 137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745" name="Rectangle 138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grpSp>
              <p:nvGrpSpPr>
                <p:cNvPr id="23666" name="Group 139"/>
                <p:cNvGrpSpPr>
                  <a:grpSpLocks/>
                </p:cNvGrpSpPr>
                <p:nvPr/>
              </p:nvGrpSpPr>
              <p:grpSpPr bwMode="auto">
                <a:xfrm>
                  <a:off x="3264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740" name="Line 140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741" name="Rectangle 141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742" name="Rectangle 142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sp>
              <p:nvSpPr>
                <p:cNvPr id="26738" name="Line 143"/>
                <p:cNvSpPr>
                  <a:spLocks noChangeShapeType="1"/>
                </p:cNvSpPr>
                <p:nvPr/>
              </p:nvSpPr>
              <p:spPr bwMode="auto">
                <a:xfrm>
                  <a:off x="2880" y="912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39" name="Line 144"/>
                <p:cNvSpPr>
                  <a:spLocks noChangeShapeType="1"/>
                </p:cNvSpPr>
                <p:nvPr/>
              </p:nvSpPr>
              <p:spPr bwMode="auto">
                <a:xfrm>
                  <a:off x="2880" y="1440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654" name="Group 145"/>
              <p:cNvGrpSpPr>
                <a:grpSpLocks/>
              </p:cNvGrpSpPr>
              <p:nvPr/>
            </p:nvGrpSpPr>
            <p:grpSpPr bwMode="auto">
              <a:xfrm>
                <a:off x="4224" y="3120"/>
                <a:ext cx="768" cy="720"/>
                <a:chOff x="2688" y="816"/>
                <a:chExt cx="768" cy="720"/>
              </a:xfrm>
            </p:grpSpPr>
            <p:grpSp>
              <p:nvGrpSpPr>
                <p:cNvPr id="23655" name="Group 146"/>
                <p:cNvGrpSpPr>
                  <a:grpSpLocks/>
                </p:cNvGrpSpPr>
                <p:nvPr/>
              </p:nvGrpSpPr>
              <p:grpSpPr bwMode="auto">
                <a:xfrm>
                  <a:off x="2688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733" name="Line 147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734" name="Rectangle 148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735" name="Rectangle 149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grpSp>
              <p:nvGrpSpPr>
                <p:cNvPr id="23656" name="Group 150"/>
                <p:cNvGrpSpPr>
                  <a:grpSpLocks/>
                </p:cNvGrpSpPr>
                <p:nvPr/>
              </p:nvGrpSpPr>
              <p:grpSpPr bwMode="auto">
                <a:xfrm>
                  <a:off x="3264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730" name="Line 151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731" name="Rectangle 152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732" name="Rectangle 153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rgbClr val="FF0066"/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sp>
              <p:nvSpPr>
                <p:cNvPr id="26728" name="Line 154"/>
                <p:cNvSpPr>
                  <a:spLocks noChangeShapeType="1"/>
                </p:cNvSpPr>
                <p:nvPr/>
              </p:nvSpPr>
              <p:spPr bwMode="auto">
                <a:xfrm>
                  <a:off x="2880" y="912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729" name="Line 155"/>
                <p:cNvSpPr>
                  <a:spLocks noChangeShapeType="1"/>
                </p:cNvSpPr>
                <p:nvPr/>
              </p:nvSpPr>
              <p:spPr bwMode="auto">
                <a:xfrm>
                  <a:off x="2880" y="1440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</p:grpSp>
        <p:sp>
          <p:nvSpPr>
            <p:cNvPr id="26719" name="Text Box 156"/>
            <p:cNvSpPr txBox="1">
              <a:spLocks noChangeArrowheads="1"/>
            </p:cNvSpPr>
            <p:nvPr/>
          </p:nvSpPr>
          <p:spPr bwMode="auto">
            <a:xfrm>
              <a:off x="4433" y="1657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b="1" smtClean="0">
                  <a:solidFill>
                    <a:srgbClr val="063DE8"/>
                  </a:solidFill>
                  <a:latin typeface="+mj-lt"/>
                </a:rPr>
                <a:t>1</a:t>
              </a:r>
            </a:p>
          </p:txBody>
        </p:sp>
      </p:grpSp>
      <p:grpSp>
        <p:nvGrpSpPr>
          <p:cNvPr id="23572" name="Group 158"/>
          <p:cNvGrpSpPr>
            <a:grpSpLocks/>
          </p:cNvGrpSpPr>
          <p:nvPr/>
        </p:nvGrpSpPr>
        <p:grpSpPr bwMode="auto">
          <a:xfrm>
            <a:off x="5638800" y="3702620"/>
            <a:ext cx="3048000" cy="2973388"/>
            <a:chOff x="3072" y="1967"/>
            <a:chExt cx="1920" cy="1873"/>
          </a:xfrm>
        </p:grpSpPr>
        <p:sp>
          <p:nvSpPr>
            <p:cNvPr id="26643" name="Rectangle 159"/>
            <p:cNvSpPr>
              <a:spLocks noChangeArrowheads="1"/>
            </p:cNvSpPr>
            <p:nvPr/>
          </p:nvSpPr>
          <p:spPr bwMode="auto">
            <a:xfrm>
              <a:off x="3744" y="2784"/>
              <a:ext cx="43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2400" smtClean="0">
                  <a:latin typeface="+mj-lt"/>
                </a:rPr>
                <a:t>4-D</a:t>
              </a:r>
            </a:p>
          </p:txBody>
        </p:sp>
        <p:grpSp>
          <p:nvGrpSpPr>
            <p:cNvPr id="23573" name="Group 160"/>
            <p:cNvGrpSpPr>
              <a:grpSpLocks/>
            </p:cNvGrpSpPr>
            <p:nvPr/>
          </p:nvGrpSpPr>
          <p:grpSpPr bwMode="auto">
            <a:xfrm>
              <a:off x="3072" y="1967"/>
              <a:ext cx="1920" cy="1873"/>
              <a:chOff x="3072" y="1967"/>
              <a:chExt cx="1920" cy="1873"/>
            </a:xfrm>
          </p:grpSpPr>
          <p:grpSp>
            <p:nvGrpSpPr>
              <p:cNvPr id="23574" name="Group 161"/>
              <p:cNvGrpSpPr>
                <a:grpSpLocks/>
              </p:cNvGrpSpPr>
              <p:nvPr/>
            </p:nvGrpSpPr>
            <p:grpSpPr bwMode="auto">
              <a:xfrm>
                <a:off x="3155" y="1967"/>
                <a:ext cx="1780" cy="1729"/>
                <a:chOff x="3155" y="1967"/>
                <a:chExt cx="1780" cy="1729"/>
              </a:xfrm>
            </p:grpSpPr>
            <p:grpSp>
              <p:nvGrpSpPr>
                <p:cNvPr id="23619" name="Group 162"/>
                <p:cNvGrpSpPr>
                  <a:grpSpLocks/>
                </p:cNvGrpSpPr>
                <p:nvPr/>
              </p:nvGrpSpPr>
              <p:grpSpPr bwMode="auto">
                <a:xfrm>
                  <a:off x="3155" y="1967"/>
                  <a:ext cx="1741" cy="145"/>
                  <a:chOff x="3155" y="1967"/>
                  <a:chExt cx="1741" cy="145"/>
                </a:xfrm>
              </p:grpSpPr>
              <p:grpSp>
                <p:nvGrpSpPr>
                  <p:cNvPr id="23641" name="Group 163"/>
                  <p:cNvGrpSpPr>
                    <a:grpSpLocks/>
                  </p:cNvGrpSpPr>
                  <p:nvPr/>
                </p:nvGrpSpPr>
                <p:grpSpPr bwMode="auto">
                  <a:xfrm rot="5400000">
                    <a:off x="4247" y="1464"/>
                    <a:ext cx="145" cy="1152"/>
                    <a:chOff x="1548" y="2095"/>
                    <a:chExt cx="145" cy="1152"/>
                  </a:xfrm>
                </p:grpSpPr>
                <p:sp>
                  <p:nvSpPr>
                    <p:cNvPr id="26716" name="Arc 164"/>
                    <p:cNvSpPr>
                      <a:spLocks/>
                    </p:cNvSpPr>
                    <p:nvPr/>
                  </p:nvSpPr>
                  <p:spPr bwMode="auto">
                    <a:xfrm>
                      <a:off x="1549" y="2095"/>
                      <a:ext cx="144" cy="576"/>
                    </a:xfrm>
                    <a:custGeom>
                      <a:avLst/>
                      <a:gdLst>
                        <a:gd name="T0" fmla="*/ 0 w 21600"/>
                        <a:gd name="T1" fmla="*/ 0 h 21599"/>
                        <a:gd name="T2" fmla="*/ 0 w 21600"/>
                        <a:gd name="T3" fmla="*/ 0 h 21599"/>
                        <a:gd name="T4" fmla="*/ 0 w 21600"/>
                        <a:gd name="T5" fmla="*/ 0 h 21599"/>
                        <a:gd name="T6" fmla="*/ 0 60000 65536"/>
                        <a:gd name="T7" fmla="*/ 0 60000 65536"/>
                        <a:gd name="T8" fmla="*/ 0 60000 65536"/>
                        <a:gd name="T9" fmla="*/ 0 w 21600"/>
                        <a:gd name="T10" fmla="*/ 0 h 21599"/>
                        <a:gd name="T11" fmla="*/ 21600 w 21600"/>
                        <a:gd name="T12" fmla="*/ 21599 h 21599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600" h="21599" fill="none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</a:path>
                        <a:path w="21600" h="21599" stroke="0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  <a:lnTo>
                            <a:pt x="21600" y="21599"/>
                          </a:lnTo>
                          <a:lnTo>
                            <a:pt x="0" y="21599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  <p:sp>
                  <p:nvSpPr>
                    <p:cNvPr id="26717" name="Arc 165"/>
                    <p:cNvSpPr>
                      <a:spLocks/>
                    </p:cNvSpPr>
                    <p:nvPr/>
                  </p:nvSpPr>
                  <p:spPr bwMode="auto">
                    <a:xfrm rot="10800000">
                      <a:off x="1547" y="2671"/>
                      <a:ext cx="145" cy="576"/>
                    </a:xfrm>
                    <a:custGeom>
                      <a:avLst/>
                      <a:gdLst>
                        <a:gd name="T0" fmla="*/ 0 w 21750"/>
                        <a:gd name="T1" fmla="*/ 0 h 21600"/>
                        <a:gd name="T2" fmla="*/ 0 w 21750"/>
                        <a:gd name="T3" fmla="*/ 0 h 21600"/>
                        <a:gd name="T4" fmla="*/ 0 w 21750"/>
                        <a:gd name="T5" fmla="*/ 0 h 21600"/>
                        <a:gd name="T6" fmla="*/ 0 60000 65536"/>
                        <a:gd name="T7" fmla="*/ 0 60000 65536"/>
                        <a:gd name="T8" fmla="*/ 0 60000 65536"/>
                        <a:gd name="T9" fmla="*/ 0 w 21750"/>
                        <a:gd name="T10" fmla="*/ 0 h 21600"/>
                        <a:gd name="T11" fmla="*/ 21750 w 21750"/>
                        <a:gd name="T12" fmla="*/ 21600 h 21600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750" h="21600" fill="none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</a:path>
                        <a:path w="21750" h="21600" stroke="0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  <a:lnTo>
                            <a:pt x="15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</p:grpSp>
              <p:grpSp>
                <p:nvGrpSpPr>
                  <p:cNvPr id="23642" name="Group 166"/>
                  <p:cNvGrpSpPr>
                    <a:grpSpLocks/>
                  </p:cNvGrpSpPr>
                  <p:nvPr/>
                </p:nvGrpSpPr>
                <p:grpSpPr bwMode="auto">
                  <a:xfrm rot="5400000">
                    <a:off x="3658" y="1464"/>
                    <a:ext cx="145" cy="1152"/>
                    <a:chOff x="1584" y="2635"/>
                    <a:chExt cx="145" cy="1152"/>
                  </a:xfrm>
                </p:grpSpPr>
                <p:sp>
                  <p:nvSpPr>
                    <p:cNvPr id="26714" name="Arc 167"/>
                    <p:cNvSpPr>
                      <a:spLocks/>
                    </p:cNvSpPr>
                    <p:nvPr/>
                  </p:nvSpPr>
                  <p:spPr bwMode="auto">
                    <a:xfrm>
                      <a:off x="1585" y="2634"/>
                      <a:ext cx="144" cy="576"/>
                    </a:xfrm>
                    <a:custGeom>
                      <a:avLst/>
                      <a:gdLst>
                        <a:gd name="T0" fmla="*/ 0 w 21600"/>
                        <a:gd name="T1" fmla="*/ 0 h 21599"/>
                        <a:gd name="T2" fmla="*/ 0 w 21600"/>
                        <a:gd name="T3" fmla="*/ 0 h 21599"/>
                        <a:gd name="T4" fmla="*/ 0 w 21600"/>
                        <a:gd name="T5" fmla="*/ 0 h 21599"/>
                        <a:gd name="T6" fmla="*/ 0 60000 65536"/>
                        <a:gd name="T7" fmla="*/ 0 60000 65536"/>
                        <a:gd name="T8" fmla="*/ 0 60000 65536"/>
                        <a:gd name="T9" fmla="*/ 0 w 21600"/>
                        <a:gd name="T10" fmla="*/ 0 h 21599"/>
                        <a:gd name="T11" fmla="*/ 21600 w 21600"/>
                        <a:gd name="T12" fmla="*/ 21599 h 21599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600" h="21599" fill="none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</a:path>
                        <a:path w="21600" h="21599" stroke="0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  <a:lnTo>
                            <a:pt x="21600" y="21599"/>
                          </a:lnTo>
                          <a:lnTo>
                            <a:pt x="0" y="21599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  <p:sp>
                  <p:nvSpPr>
                    <p:cNvPr id="26715" name="Arc 168"/>
                    <p:cNvSpPr>
                      <a:spLocks/>
                    </p:cNvSpPr>
                    <p:nvPr/>
                  </p:nvSpPr>
                  <p:spPr bwMode="auto">
                    <a:xfrm rot="10800000">
                      <a:off x="1583" y="3210"/>
                      <a:ext cx="145" cy="576"/>
                    </a:xfrm>
                    <a:custGeom>
                      <a:avLst/>
                      <a:gdLst>
                        <a:gd name="T0" fmla="*/ 0 w 21750"/>
                        <a:gd name="T1" fmla="*/ 0 h 21600"/>
                        <a:gd name="T2" fmla="*/ 0 w 21750"/>
                        <a:gd name="T3" fmla="*/ 0 h 21600"/>
                        <a:gd name="T4" fmla="*/ 0 w 21750"/>
                        <a:gd name="T5" fmla="*/ 0 h 21600"/>
                        <a:gd name="T6" fmla="*/ 0 60000 65536"/>
                        <a:gd name="T7" fmla="*/ 0 60000 65536"/>
                        <a:gd name="T8" fmla="*/ 0 60000 65536"/>
                        <a:gd name="T9" fmla="*/ 0 w 21750"/>
                        <a:gd name="T10" fmla="*/ 0 h 21600"/>
                        <a:gd name="T11" fmla="*/ 21750 w 21750"/>
                        <a:gd name="T12" fmla="*/ 21600 h 21600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750" h="21600" fill="none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</a:path>
                        <a:path w="21750" h="21600" stroke="0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  <a:lnTo>
                            <a:pt x="15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</p:grpSp>
            </p:grpSp>
            <p:grpSp>
              <p:nvGrpSpPr>
                <p:cNvPr id="23620" name="Group 169"/>
                <p:cNvGrpSpPr>
                  <a:grpSpLocks/>
                </p:cNvGrpSpPr>
                <p:nvPr/>
              </p:nvGrpSpPr>
              <p:grpSpPr bwMode="auto">
                <a:xfrm>
                  <a:off x="3168" y="2495"/>
                  <a:ext cx="1741" cy="145"/>
                  <a:chOff x="3155" y="1967"/>
                  <a:chExt cx="1741" cy="145"/>
                </a:xfrm>
              </p:grpSpPr>
              <p:grpSp>
                <p:nvGrpSpPr>
                  <p:cNvPr id="23635" name="Group 170"/>
                  <p:cNvGrpSpPr>
                    <a:grpSpLocks/>
                  </p:cNvGrpSpPr>
                  <p:nvPr/>
                </p:nvGrpSpPr>
                <p:grpSpPr bwMode="auto">
                  <a:xfrm rot="5400000">
                    <a:off x="4247" y="1464"/>
                    <a:ext cx="145" cy="1152"/>
                    <a:chOff x="1548" y="2095"/>
                    <a:chExt cx="145" cy="1152"/>
                  </a:xfrm>
                </p:grpSpPr>
                <p:sp>
                  <p:nvSpPr>
                    <p:cNvPr id="26710" name="Arc 171"/>
                    <p:cNvSpPr>
                      <a:spLocks/>
                    </p:cNvSpPr>
                    <p:nvPr/>
                  </p:nvSpPr>
                  <p:spPr bwMode="auto">
                    <a:xfrm>
                      <a:off x="1549" y="2095"/>
                      <a:ext cx="144" cy="576"/>
                    </a:xfrm>
                    <a:custGeom>
                      <a:avLst/>
                      <a:gdLst>
                        <a:gd name="T0" fmla="*/ 0 w 21600"/>
                        <a:gd name="T1" fmla="*/ 0 h 21599"/>
                        <a:gd name="T2" fmla="*/ 0 w 21600"/>
                        <a:gd name="T3" fmla="*/ 0 h 21599"/>
                        <a:gd name="T4" fmla="*/ 0 w 21600"/>
                        <a:gd name="T5" fmla="*/ 0 h 21599"/>
                        <a:gd name="T6" fmla="*/ 0 60000 65536"/>
                        <a:gd name="T7" fmla="*/ 0 60000 65536"/>
                        <a:gd name="T8" fmla="*/ 0 60000 65536"/>
                        <a:gd name="T9" fmla="*/ 0 w 21600"/>
                        <a:gd name="T10" fmla="*/ 0 h 21599"/>
                        <a:gd name="T11" fmla="*/ 21600 w 21600"/>
                        <a:gd name="T12" fmla="*/ 21599 h 21599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600" h="21599" fill="none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</a:path>
                        <a:path w="21600" h="21599" stroke="0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  <a:lnTo>
                            <a:pt x="21600" y="21599"/>
                          </a:lnTo>
                          <a:lnTo>
                            <a:pt x="0" y="21599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  <p:sp>
                  <p:nvSpPr>
                    <p:cNvPr id="26711" name="Arc 172"/>
                    <p:cNvSpPr>
                      <a:spLocks/>
                    </p:cNvSpPr>
                    <p:nvPr/>
                  </p:nvSpPr>
                  <p:spPr bwMode="auto">
                    <a:xfrm rot="10800000">
                      <a:off x="1547" y="2671"/>
                      <a:ext cx="145" cy="576"/>
                    </a:xfrm>
                    <a:custGeom>
                      <a:avLst/>
                      <a:gdLst>
                        <a:gd name="T0" fmla="*/ 0 w 21750"/>
                        <a:gd name="T1" fmla="*/ 0 h 21600"/>
                        <a:gd name="T2" fmla="*/ 0 w 21750"/>
                        <a:gd name="T3" fmla="*/ 0 h 21600"/>
                        <a:gd name="T4" fmla="*/ 0 w 21750"/>
                        <a:gd name="T5" fmla="*/ 0 h 21600"/>
                        <a:gd name="T6" fmla="*/ 0 60000 65536"/>
                        <a:gd name="T7" fmla="*/ 0 60000 65536"/>
                        <a:gd name="T8" fmla="*/ 0 60000 65536"/>
                        <a:gd name="T9" fmla="*/ 0 w 21750"/>
                        <a:gd name="T10" fmla="*/ 0 h 21600"/>
                        <a:gd name="T11" fmla="*/ 21750 w 21750"/>
                        <a:gd name="T12" fmla="*/ 21600 h 21600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750" h="21600" fill="none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</a:path>
                        <a:path w="21750" h="21600" stroke="0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  <a:lnTo>
                            <a:pt x="15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</p:grpSp>
              <p:grpSp>
                <p:nvGrpSpPr>
                  <p:cNvPr id="23636" name="Group 173"/>
                  <p:cNvGrpSpPr>
                    <a:grpSpLocks/>
                  </p:cNvGrpSpPr>
                  <p:nvPr/>
                </p:nvGrpSpPr>
                <p:grpSpPr bwMode="auto">
                  <a:xfrm rot="5400000">
                    <a:off x="3658" y="1464"/>
                    <a:ext cx="145" cy="1152"/>
                    <a:chOff x="1584" y="2635"/>
                    <a:chExt cx="145" cy="1152"/>
                  </a:xfrm>
                </p:grpSpPr>
                <p:sp>
                  <p:nvSpPr>
                    <p:cNvPr id="26708" name="Arc 174"/>
                    <p:cNvSpPr>
                      <a:spLocks/>
                    </p:cNvSpPr>
                    <p:nvPr/>
                  </p:nvSpPr>
                  <p:spPr bwMode="auto">
                    <a:xfrm>
                      <a:off x="1585" y="2635"/>
                      <a:ext cx="144" cy="576"/>
                    </a:xfrm>
                    <a:custGeom>
                      <a:avLst/>
                      <a:gdLst>
                        <a:gd name="T0" fmla="*/ 0 w 21600"/>
                        <a:gd name="T1" fmla="*/ 0 h 21599"/>
                        <a:gd name="T2" fmla="*/ 0 w 21600"/>
                        <a:gd name="T3" fmla="*/ 0 h 21599"/>
                        <a:gd name="T4" fmla="*/ 0 w 21600"/>
                        <a:gd name="T5" fmla="*/ 0 h 21599"/>
                        <a:gd name="T6" fmla="*/ 0 60000 65536"/>
                        <a:gd name="T7" fmla="*/ 0 60000 65536"/>
                        <a:gd name="T8" fmla="*/ 0 60000 65536"/>
                        <a:gd name="T9" fmla="*/ 0 w 21600"/>
                        <a:gd name="T10" fmla="*/ 0 h 21599"/>
                        <a:gd name="T11" fmla="*/ 21600 w 21600"/>
                        <a:gd name="T12" fmla="*/ 21599 h 21599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600" h="21599" fill="none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</a:path>
                        <a:path w="21600" h="21599" stroke="0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  <a:lnTo>
                            <a:pt x="21600" y="21599"/>
                          </a:lnTo>
                          <a:lnTo>
                            <a:pt x="0" y="21599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  <p:sp>
                  <p:nvSpPr>
                    <p:cNvPr id="26709" name="Arc 175"/>
                    <p:cNvSpPr>
                      <a:spLocks/>
                    </p:cNvSpPr>
                    <p:nvPr/>
                  </p:nvSpPr>
                  <p:spPr bwMode="auto">
                    <a:xfrm rot="10800000">
                      <a:off x="1583" y="3211"/>
                      <a:ext cx="145" cy="576"/>
                    </a:xfrm>
                    <a:custGeom>
                      <a:avLst/>
                      <a:gdLst>
                        <a:gd name="T0" fmla="*/ 0 w 21750"/>
                        <a:gd name="T1" fmla="*/ 0 h 21600"/>
                        <a:gd name="T2" fmla="*/ 0 w 21750"/>
                        <a:gd name="T3" fmla="*/ 0 h 21600"/>
                        <a:gd name="T4" fmla="*/ 0 w 21750"/>
                        <a:gd name="T5" fmla="*/ 0 h 21600"/>
                        <a:gd name="T6" fmla="*/ 0 60000 65536"/>
                        <a:gd name="T7" fmla="*/ 0 60000 65536"/>
                        <a:gd name="T8" fmla="*/ 0 60000 65536"/>
                        <a:gd name="T9" fmla="*/ 0 w 21750"/>
                        <a:gd name="T10" fmla="*/ 0 h 21600"/>
                        <a:gd name="T11" fmla="*/ 21750 w 21750"/>
                        <a:gd name="T12" fmla="*/ 21600 h 21600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750" h="21600" fill="none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</a:path>
                        <a:path w="21750" h="21600" stroke="0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  <a:lnTo>
                            <a:pt x="15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</p:grpSp>
            </p:grpSp>
            <p:grpSp>
              <p:nvGrpSpPr>
                <p:cNvPr id="23621" name="Group 176"/>
                <p:cNvGrpSpPr>
                  <a:grpSpLocks/>
                </p:cNvGrpSpPr>
                <p:nvPr/>
              </p:nvGrpSpPr>
              <p:grpSpPr bwMode="auto">
                <a:xfrm>
                  <a:off x="3181" y="3023"/>
                  <a:ext cx="1741" cy="145"/>
                  <a:chOff x="3155" y="1967"/>
                  <a:chExt cx="1741" cy="145"/>
                </a:xfrm>
              </p:grpSpPr>
              <p:grpSp>
                <p:nvGrpSpPr>
                  <p:cNvPr id="23629" name="Group 177"/>
                  <p:cNvGrpSpPr>
                    <a:grpSpLocks/>
                  </p:cNvGrpSpPr>
                  <p:nvPr/>
                </p:nvGrpSpPr>
                <p:grpSpPr bwMode="auto">
                  <a:xfrm rot="5400000">
                    <a:off x="4247" y="1464"/>
                    <a:ext cx="145" cy="1152"/>
                    <a:chOff x="1548" y="2095"/>
                    <a:chExt cx="145" cy="1152"/>
                  </a:xfrm>
                </p:grpSpPr>
                <p:sp>
                  <p:nvSpPr>
                    <p:cNvPr id="26704" name="Arc 178"/>
                    <p:cNvSpPr>
                      <a:spLocks/>
                    </p:cNvSpPr>
                    <p:nvPr/>
                  </p:nvSpPr>
                  <p:spPr bwMode="auto">
                    <a:xfrm>
                      <a:off x="1549" y="2095"/>
                      <a:ext cx="144" cy="576"/>
                    </a:xfrm>
                    <a:custGeom>
                      <a:avLst/>
                      <a:gdLst>
                        <a:gd name="T0" fmla="*/ 0 w 21600"/>
                        <a:gd name="T1" fmla="*/ 0 h 21599"/>
                        <a:gd name="T2" fmla="*/ 0 w 21600"/>
                        <a:gd name="T3" fmla="*/ 0 h 21599"/>
                        <a:gd name="T4" fmla="*/ 0 w 21600"/>
                        <a:gd name="T5" fmla="*/ 0 h 21599"/>
                        <a:gd name="T6" fmla="*/ 0 60000 65536"/>
                        <a:gd name="T7" fmla="*/ 0 60000 65536"/>
                        <a:gd name="T8" fmla="*/ 0 60000 65536"/>
                        <a:gd name="T9" fmla="*/ 0 w 21600"/>
                        <a:gd name="T10" fmla="*/ 0 h 21599"/>
                        <a:gd name="T11" fmla="*/ 21600 w 21600"/>
                        <a:gd name="T12" fmla="*/ 21599 h 21599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600" h="21599" fill="none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</a:path>
                        <a:path w="21600" h="21599" stroke="0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  <a:lnTo>
                            <a:pt x="21600" y="21599"/>
                          </a:lnTo>
                          <a:lnTo>
                            <a:pt x="0" y="21599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  <p:sp>
                  <p:nvSpPr>
                    <p:cNvPr id="26705" name="Arc 179"/>
                    <p:cNvSpPr>
                      <a:spLocks/>
                    </p:cNvSpPr>
                    <p:nvPr/>
                  </p:nvSpPr>
                  <p:spPr bwMode="auto">
                    <a:xfrm rot="10800000">
                      <a:off x="1547" y="2671"/>
                      <a:ext cx="145" cy="576"/>
                    </a:xfrm>
                    <a:custGeom>
                      <a:avLst/>
                      <a:gdLst>
                        <a:gd name="T0" fmla="*/ 0 w 21750"/>
                        <a:gd name="T1" fmla="*/ 0 h 21600"/>
                        <a:gd name="T2" fmla="*/ 0 w 21750"/>
                        <a:gd name="T3" fmla="*/ 0 h 21600"/>
                        <a:gd name="T4" fmla="*/ 0 w 21750"/>
                        <a:gd name="T5" fmla="*/ 0 h 21600"/>
                        <a:gd name="T6" fmla="*/ 0 60000 65536"/>
                        <a:gd name="T7" fmla="*/ 0 60000 65536"/>
                        <a:gd name="T8" fmla="*/ 0 60000 65536"/>
                        <a:gd name="T9" fmla="*/ 0 w 21750"/>
                        <a:gd name="T10" fmla="*/ 0 h 21600"/>
                        <a:gd name="T11" fmla="*/ 21750 w 21750"/>
                        <a:gd name="T12" fmla="*/ 21600 h 21600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750" h="21600" fill="none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</a:path>
                        <a:path w="21750" h="21600" stroke="0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  <a:lnTo>
                            <a:pt x="15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</p:grpSp>
              <p:grpSp>
                <p:nvGrpSpPr>
                  <p:cNvPr id="23630" name="Group 180"/>
                  <p:cNvGrpSpPr>
                    <a:grpSpLocks/>
                  </p:cNvGrpSpPr>
                  <p:nvPr/>
                </p:nvGrpSpPr>
                <p:grpSpPr bwMode="auto">
                  <a:xfrm rot="5400000">
                    <a:off x="3658" y="1464"/>
                    <a:ext cx="145" cy="1152"/>
                    <a:chOff x="1584" y="2635"/>
                    <a:chExt cx="145" cy="1152"/>
                  </a:xfrm>
                </p:grpSpPr>
                <p:sp>
                  <p:nvSpPr>
                    <p:cNvPr id="26702" name="Arc 181"/>
                    <p:cNvSpPr>
                      <a:spLocks/>
                    </p:cNvSpPr>
                    <p:nvPr/>
                  </p:nvSpPr>
                  <p:spPr bwMode="auto">
                    <a:xfrm>
                      <a:off x="1585" y="2634"/>
                      <a:ext cx="144" cy="576"/>
                    </a:xfrm>
                    <a:custGeom>
                      <a:avLst/>
                      <a:gdLst>
                        <a:gd name="T0" fmla="*/ 0 w 21600"/>
                        <a:gd name="T1" fmla="*/ 0 h 21599"/>
                        <a:gd name="T2" fmla="*/ 0 w 21600"/>
                        <a:gd name="T3" fmla="*/ 0 h 21599"/>
                        <a:gd name="T4" fmla="*/ 0 w 21600"/>
                        <a:gd name="T5" fmla="*/ 0 h 21599"/>
                        <a:gd name="T6" fmla="*/ 0 60000 65536"/>
                        <a:gd name="T7" fmla="*/ 0 60000 65536"/>
                        <a:gd name="T8" fmla="*/ 0 60000 65536"/>
                        <a:gd name="T9" fmla="*/ 0 w 21600"/>
                        <a:gd name="T10" fmla="*/ 0 h 21599"/>
                        <a:gd name="T11" fmla="*/ 21600 w 21600"/>
                        <a:gd name="T12" fmla="*/ 21599 h 21599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600" h="21599" fill="none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</a:path>
                        <a:path w="21600" h="21599" stroke="0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  <a:lnTo>
                            <a:pt x="21600" y="21599"/>
                          </a:lnTo>
                          <a:lnTo>
                            <a:pt x="0" y="21599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  <p:sp>
                  <p:nvSpPr>
                    <p:cNvPr id="26703" name="Arc 182"/>
                    <p:cNvSpPr>
                      <a:spLocks/>
                    </p:cNvSpPr>
                    <p:nvPr/>
                  </p:nvSpPr>
                  <p:spPr bwMode="auto">
                    <a:xfrm rot="10800000">
                      <a:off x="1583" y="3210"/>
                      <a:ext cx="145" cy="576"/>
                    </a:xfrm>
                    <a:custGeom>
                      <a:avLst/>
                      <a:gdLst>
                        <a:gd name="T0" fmla="*/ 0 w 21750"/>
                        <a:gd name="T1" fmla="*/ 0 h 21600"/>
                        <a:gd name="T2" fmla="*/ 0 w 21750"/>
                        <a:gd name="T3" fmla="*/ 0 h 21600"/>
                        <a:gd name="T4" fmla="*/ 0 w 21750"/>
                        <a:gd name="T5" fmla="*/ 0 h 21600"/>
                        <a:gd name="T6" fmla="*/ 0 60000 65536"/>
                        <a:gd name="T7" fmla="*/ 0 60000 65536"/>
                        <a:gd name="T8" fmla="*/ 0 60000 65536"/>
                        <a:gd name="T9" fmla="*/ 0 w 21750"/>
                        <a:gd name="T10" fmla="*/ 0 h 21600"/>
                        <a:gd name="T11" fmla="*/ 21750 w 21750"/>
                        <a:gd name="T12" fmla="*/ 21600 h 21600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750" h="21600" fill="none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</a:path>
                        <a:path w="21750" h="21600" stroke="0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  <a:lnTo>
                            <a:pt x="15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</p:grpSp>
            </p:grpSp>
            <p:grpSp>
              <p:nvGrpSpPr>
                <p:cNvPr id="23622" name="Group 183"/>
                <p:cNvGrpSpPr>
                  <a:grpSpLocks/>
                </p:cNvGrpSpPr>
                <p:nvPr/>
              </p:nvGrpSpPr>
              <p:grpSpPr bwMode="auto">
                <a:xfrm>
                  <a:off x="3194" y="3551"/>
                  <a:ext cx="1741" cy="145"/>
                  <a:chOff x="3155" y="1967"/>
                  <a:chExt cx="1741" cy="145"/>
                </a:xfrm>
              </p:grpSpPr>
              <p:grpSp>
                <p:nvGrpSpPr>
                  <p:cNvPr id="23623" name="Group 184"/>
                  <p:cNvGrpSpPr>
                    <a:grpSpLocks/>
                  </p:cNvGrpSpPr>
                  <p:nvPr/>
                </p:nvGrpSpPr>
                <p:grpSpPr bwMode="auto">
                  <a:xfrm rot="5400000">
                    <a:off x="4247" y="1464"/>
                    <a:ext cx="145" cy="1152"/>
                    <a:chOff x="1548" y="2095"/>
                    <a:chExt cx="145" cy="1152"/>
                  </a:xfrm>
                </p:grpSpPr>
                <p:sp>
                  <p:nvSpPr>
                    <p:cNvPr id="26698" name="Arc 185"/>
                    <p:cNvSpPr>
                      <a:spLocks/>
                    </p:cNvSpPr>
                    <p:nvPr/>
                  </p:nvSpPr>
                  <p:spPr bwMode="auto">
                    <a:xfrm>
                      <a:off x="1549" y="2095"/>
                      <a:ext cx="144" cy="576"/>
                    </a:xfrm>
                    <a:custGeom>
                      <a:avLst/>
                      <a:gdLst>
                        <a:gd name="T0" fmla="*/ 0 w 21600"/>
                        <a:gd name="T1" fmla="*/ 0 h 21599"/>
                        <a:gd name="T2" fmla="*/ 0 w 21600"/>
                        <a:gd name="T3" fmla="*/ 0 h 21599"/>
                        <a:gd name="T4" fmla="*/ 0 w 21600"/>
                        <a:gd name="T5" fmla="*/ 0 h 21599"/>
                        <a:gd name="T6" fmla="*/ 0 60000 65536"/>
                        <a:gd name="T7" fmla="*/ 0 60000 65536"/>
                        <a:gd name="T8" fmla="*/ 0 60000 65536"/>
                        <a:gd name="T9" fmla="*/ 0 w 21600"/>
                        <a:gd name="T10" fmla="*/ 0 h 21599"/>
                        <a:gd name="T11" fmla="*/ 21600 w 21600"/>
                        <a:gd name="T12" fmla="*/ 21599 h 21599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600" h="21599" fill="none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</a:path>
                        <a:path w="21600" h="21599" stroke="0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  <a:lnTo>
                            <a:pt x="21600" y="21599"/>
                          </a:lnTo>
                          <a:lnTo>
                            <a:pt x="0" y="21599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  <p:sp>
                  <p:nvSpPr>
                    <p:cNvPr id="26699" name="Arc 186"/>
                    <p:cNvSpPr>
                      <a:spLocks/>
                    </p:cNvSpPr>
                    <p:nvPr/>
                  </p:nvSpPr>
                  <p:spPr bwMode="auto">
                    <a:xfrm rot="10800000">
                      <a:off x="1547" y="2671"/>
                      <a:ext cx="145" cy="576"/>
                    </a:xfrm>
                    <a:custGeom>
                      <a:avLst/>
                      <a:gdLst>
                        <a:gd name="T0" fmla="*/ 0 w 21750"/>
                        <a:gd name="T1" fmla="*/ 0 h 21600"/>
                        <a:gd name="T2" fmla="*/ 0 w 21750"/>
                        <a:gd name="T3" fmla="*/ 0 h 21600"/>
                        <a:gd name="T4" fmla="*/ 0 w 21750"/>
                        <a:gd name="T5" fmla="*/ 0 h 21600"/>
                        <a:gd name="T6" fmla="*/ 0 60000 65536"/>
                        <a:gd name="T7" fmla="*/ 0 60000 65536"/>
                        <a:gd name="T8" fmla="*/ 0 60000 65536"/>
                        <a:gd name="T9" fmla="*/ 0 w 21750"/>
                        <a:gd name="T10" fmla="*/ 0 h 21600"/>
                        <a:gd name="T11" fmla="*/ 21750 w 21750"/>
                        <a:gd name="T12" fmla="*/ 21600 h 21600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750" h="21600" fill="none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</a:path>
                        <a:path w="21750" h="21600" stroke="0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  <a:lnTo>
                            <a:pt x="15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</p:grpSp>
              <p:grpSp>
                <p:nvGrpSpPr>
                  <p:cNvPr id="23624" name="Group 187"/>
                  <p:cNvGrpSpPr>
                    <a:grpSpLocks/>
                  </p:cNvGrpSpPr>
                  <p:nvPr/>
                </p:nvGrpSpPr>
                <p:grpSpPr bwMode="auto">
                  <a:xfrm rot="5400000">
                    <a:off x="3658" y="1464"/>
                    <a:ext cx="145" cy="1152"/>
                    <a:chOff x="1584" y="2635"/>
                    <a:chExt cx="145" cy="1152"/>
                  </a:xfrm>
                </p:grpSpPr>
                <p:sp>
                  <p:nvSpPr>
                    <p:cNvPr id="26696" name="Arc 188"/>
                    <p:cNvSpPr>
                      <a:spLocks/>
                    </p:cNvSpPr>
                    <p:nvPr/>
                  </p:nvSpPr>
                  <p:spPr bwMode="auto">
                    <a:xfrm>
                      <a:off x="1585" y="2635"/>
                      <a:ext cx="144" cy="576"/>
                    </a:xfrm>
                    <a:custGeom>
                      <a:avLst/>
                      <a:gdLst>
                        <a:gd name="T0" fmla="*/ 0 w 21600"/>
                        <a:gd name="T1" fmla="*/ 0 h 21599"/>
                        <a:gd name="T2" fmla="*/ 0 w 21600"/>
                        <a:gd name="T3" fmla="*/ 0 h 21599"/>
                        <a:gd name="T4" fmla="*/ 0 w 21600"/>
                        <a:gd name="T5" fmla="*/ 0 h 21599"/>
                        <a:gd name="T6" fmla="*/ 0 60000 65536"/>
                        <a:gd name="T7" fmla="*/ 0 60000 65536"/>
                        <a:gd name="T8" fmla="*/ 0 60000 65536"/>
                        <a:gd name="T9" fmla="*/ 0 w 21600"/>
                        <a:gd name="T10" fmla="*/ 0 h 21599"/>
                        <a:gd name="T11" fmla="*/ 21600 w 21600"/>
                        <a:gd name="T12" fmla="*/ 21599 h 21599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600" h="21599" fill="none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</a:path>
                        <a:path w="21600" h="21599" stroke="0" extrusionOk="0">
                          <a:moveTo>
                            <a:pt x="0" y="21599"/>
                          </a:moveTo>
                          <a:cubicBezTo>
                            <a:pt x="0" y="9728"/>
                            <a:pt x="9579" y="81"/>
                            <a:pt x="21449" y="-1"/>
                          </a:cubicBezTo>
                          <a:lnTo>
                            <a:pt x="21600" y="21599"/>
                          </a:lnTo>
                          <a:lnTo>
                            <a:pt x="0" y="21599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  <p:sp>
                  <p:nvSpPr>
                    <p:cNvPr id="26697" name="Arc 189"/>
                    <p:cNvSpPr>
                      <a:spLocks/>
                    </p:cNvSpPr>
                    <p:nvPr/>
                  </p:nvSpPr>
                  <p:spPr bwMode="auto">
                    <a:xfrm rot="10800000">
                      <a:off x="1583" y="3211"/>
                      <a:ext cx="145" cy="576"/>
                    </a:xfrm>
                    <a:custGeom>
                      <a:avLst/>
                      <a:gdLst>
                        <a:gd name="T0" fmla="*/ 0 w 21750"/>
                        <a:gd name="T1" fmla="*/ 0 h 21600"/>
                        <a:gd name="T2" fmla="*/ 0 w 21750"/>
                        <a:gd name="T3" fmla="*/ 0 h 21600"/>
                        <a:gd name="T4" fmla="*/ 0 w 21750"/>
                        <a:gd name="T5" fmla="*/ 0 h 21600"/>
                        <a:gd name="T6" fmla="*/ 0 60000 65536"/>
                        <a:gd name="T7" fmla="*/ 0 60000 65536"/>
                        <a:gd name="T8" fmla="*/ 0 60000 65536"/>
                        <a:gd name="T9" fmla="*/ 0 w 21750"/>
                        <a:gd name="T10" fmla="*/ 0 h 21600"/>
                        <a:gd name="T11" fmla="*/ 21750 w 21750"/>
                        <a:gd name="T12" fmla="*/ 21600 h 21600"/>
                      </a:gdLst>
                      <a:ahLst/>
                      <a:cxnLst>
                        <a:cxn ang="T6">
                          <a:pos x="T0" y="T1"/>
                        </a:cxn>
                        <a:cxn ang="T7">
                          <a:pos x="T2" y="T3"/>
                        </a:cxn>
                        <a:cxn ang="T8">
                          <a:pos x="T4" y="T5"/>
                        </a:cxn>
                      </a:cxnLst>
                      <a:rect l="T9" t="T10" r="T11" b="T12"/>
                      <a:pathLst>
                        <a:path w="21750" h="21600" fill="none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</a:path>
                        <a:path w="21750" h="21600" stroke="0" extrusionOk="0">
                          <a:moveTo>
                            <a:pt x="-1" y="0"/>
                          </a:moveTo>
                          <a:cubicBezTo>
                            <a:pt x="49" y="0"/>
                            <a:pt x="99" y="-1"/>
                            <a:pt x="150" y="0"/>
                          </a:cubicBezTo>
                          <a:cubicBezTo>
                            <a:pt x="12079" y="0"/>
                            <a:pt x="21750" y="9670"/>
                            <a:pt x="21750" y="21600"/>
                          </a:cubicBezTo>
                          <a:lnTo>
                            <a:pt x="150" y="21600"/>
                          </a:lnTo>
                          <a:lnTo>
                            <a:pt x="-1" y="0"/>
                          </a:lnTo>
                          <a:close/>
                        </a:path>
                      </a:pathLst>
                    </a:custGeom>
                    <a:noFill/>
                    <a:ln w="38100" cap="rnd">
                      <a:solidFill>
                        <a:srgbClr val="063DE8"/>
                      </a:solidFill>
                      <a:round/>
                      <a:headEnd type="none" w="sm" len="sm"/>
                      <a:tailEnd type="none" w="sm" len="sm"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wrap="none" anchor="ctr"/>
                    <a:lstStyle/>
                    <a:p>
                      <a:pPr>
                        <a:defRPr/>
                      </a:pPr>
                      <a:endParaRPr lang="en-US">
                        <a:latin typeface="+mj-lt"/>
                      </a:endParaRPr>
                    </a:p>
                  </p:txBody>
                </p:sp>
              </p:grpSp>
            </p:grpSp>
          </p:grpSp>
          <p:grpSp>
            <p:nvGrpSpPr>
              <p:cNvPr id="23575" name="Group 190"/>
              <p:cNvGrpSpPr>
                <a:grpSpLocks/>
              </p:cNvGrpSpPr>
              <p:nvPr/>
            </p:nvGrpSpPr>
            <p:grpSpPr bwMode="auto">
              <a:xfrm>
                <a:off x="3072" y="3120"/>
                <a:ext cx="768" cy="720"/>
                <a:chOff x="2688" y="816"/>
                <a:chExt cx="768" cy="720"/>
              </a:xfrm>
            </p:grpSpPr>
            <p:grpSp>
              <p:nvGrpSpPr>
                <p:cNvPr id="23609" name="Group 191"/>
                <p:cNvGrpSpPr>
                  <a:grpSpLocks/>
                </p:cNvGrpSpPr>
                <p:nvPr/>
              </p:nvGrpSpPr>
              <p:grpSpPr bwMode="auto">
                <a:xfrm>
                  <a:off x="2688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687" name="Line 192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688" name="Rectangle 193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689" name="Rectangle 194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grpSp>
              <p:nvGrpSpPr>
                <p:cNvPr id="23610" name="Group 195"/>
                <p:cNvGrpSpPr>
                  <a:grpSpLocks/>
                </p:cNvGrpSpPr>
                <p:nvPr/>
              </p:nvGrpSpPr>
              <p:grpSpPr bwMode="auto">
                <a:xfrm>
                  <a:off x="3264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684" name="Line 196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685" name="Rectangle 197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686" name="Rectangle 198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sp>
              <p:nvSpPr>
                <p:cNvPr id="26682" name="Line 199"/>
                <p:cNvSpPr>
                  <a:spLocks noChangeShapeType="1"/>
                </p:cNvSpPr>
                <p:nvPr/>
              </p:nvSpPr>
              <p:spPr bwMode="auto">
                <a:xfrm>
                  <a:off x="2880" y="912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683" name="Line 200"/>
                <p:cNvSpPr>
                  <a:spLocks noChangeShapeType="1"/>
                </p:cNvSpPr>
                <p:nvPr/>
              </p:nvSpPr>
              <p:spPr bwMode="auto">
                <a:xfrm>
                  <a:off x="2880" y="1440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576" name="Group 201"/>
              <p:cNvGrpSpPr>
                <a:grpSpLocks/>
              </p:cNvGrpSpPr>
              <p:nvPr/>
            </p:nvGrpSpPr>
            <p:grpSpPr bwMode="auto">
              <a:xfrm>
                <a:off x="4224" y="3120"/>
                <a:ext cx="768" cy="720"/>
                <a:chOff x="2688" y="816"/>
                <a:chExt cx="768" cy="720"/>
              </a:xfrm>
            </p:grpSpPr>
            <p:grpSp>
              <p:nvGrpSpPr>
                <p:cNvPr id="23599" name="Group 202"/>
                <p:cNvGrpSpPr>
                  <a:grpSpLocks/>
                </p:cNvGrpSpPr>
                <p:nvPr/>
              </p:nvGrpSpPr>
              <p:grpSpPr bwMode="auto">
                <a:xfrm>
                  <a:off x="2688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677" name="Line 203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678" name="Rectangle 204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679" name="Rectangle 205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grpSp>
              <p:nvGrpSpPr>
                <p:cNvPr id="23600" name="Group 206"/>
                <p:cNvGrpSpPr>
                  <a:grpSpLocks/>
                </p:cNvGrpSpPr>
                <p:nvPr/>
              </p:nvGrpSpPr>
              <p:grpSpPr bwMode="auto">
                <a:xfrm>
                  <a:off x="3264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674" name="Line 207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675" name="Rectangle 208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676" name="Rectangle 209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sp>
              <p:nvSpPr>
                <p:cNvPr id="26672" name="Line 210"/>
                <p:cNvSpPr>
                  <a:spLocks noChangeShapeType="1"/>
                </p:cNvSpPr>
                <p:nvPr/>
              </p:nvSpPr>
              <p:spPr bwMode="auto">
                <a:xfrm>
                  <a:off x="2880" y="912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673" name="Line 211"/>
                <p:cNvSpPr>
                  <a:spLocks noChangeShapeType="1"/>
                </p:cNvSpPr>
                <p:nvPr/>
              </p:nvSpPr>
              <p:spPr bwMode="auto">
                <a:xfrm>
                  <a:off x="2880" y="1440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577" name="Group 212"/>
              <p:cNvGrpSpPr>
                <a:grpSpLocks/>
              </p:cNvGrpSpPr>
              <p:nvPr/>
            </p:nvGrpSpPr>
            <p:grpSpPr bwMode="auto">
              <a:xfrm>
                <a:off x="3072" y="2064"/>
                <a:ext cx="768" cy="720"/>
                <a:chOff x="2688" y="816"/>
                <a:chExt cx="768" cy="720"/>
              </a:xfrm>
            </p:grpSpPr>
            <p:grpSp>
              <p:nvGrpSpPr>
                <p:cNvPr id="23589" name="Group 213"/>
                <p:cNvGrpSpPr>
                  <a:grpSpLocks/>
                </p:cNvGrpSpPr>
                <p:nvPr/>
              </p:nvGrpSpPr>
              <p:grpSpPr bwMode="auto">
                <a:xfrm>
                  <a:off x="2688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667" name="Line 214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668" name="Rectangle 215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669" name="Rectangle 216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grpSp>
              <p:nvGrpSpPr>
                <p:cNvPr id="23590" name="Group 217"/>
                <p:cNvGrpSpPr>
                  <a:grpSpLocks/>
                </p:cNvGrpSpPr>
                <p:nvPr/>
              </p:nvGrpSpPr>
              <p:grpSpPr bwMode="auto">
                <a:xfrm>
                  <a:off x="3264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664" name="Line 218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665" name="Rectangle 219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666" name="Rectangle 220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sp>
              <p:nvSpPr>
                <p:cNvPr id="26662" name="Line 221"/>
                <p:cNvSpPr>
                  <a:spLocks noChangeShapeType="1"/>
                </p:cNvSpPr>
                <p:nvPr/>
              </p:nvSpPr>
              <p:spPr bwMode="auto">
                <a:xfrm>
                  <a:off x="2880" y="912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663" name="Line 222"/>
                <p:cNvSpPr>
                  <a:spLocks noChangeShapeType="1"/>
                </p:cNvSpPr>
                <p:nvPr/>
              </p:nvSpPr>
              <p:spPr bwMode="auto">
                <a:xfrm>
                  <a:off x="2880" y="1440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23578" name="Group 223"/>
              <p:cNvGrpSpPr>
                <a:grpSpLocks/>
              </p:cNvGrpSpPr>
              <p:nvPr/>
            </p:nvGrpSpPr>
            <p:grpSpPr bwMode="auto">
              <a:xfrm>
                <a:off x="4224" y="2064"/>
                <a:ext cx="768" cy="720"/>
                <a:chOff x="2688" y="816"/>
                <a:chExt cx="768" cy="720"/>
              </a:xfrm>
            </p:grpSpPr>
            <p:grpSp>
              <p:nvGrpSpPr>
                <p:cNvPr id="23579" name="Group 224"/>
                <p:cNvGrpSpPr>
                  <a:grpSpLocks/>
                </p:cNvGrpSpPr>
                <p:nvPr/>
              </p:nvGrpSpPr>
              <p:grpSpPr bwMode="auto">
                <a:xfrm>
                  <a:off x="2688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657" name="Line 225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658" name="Rectangle 226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659" name="Rectangle 227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grpSp>
              <p:nvGrpSpPr>
                <p:cNvPr id="23580" name="Group 228"/>
                <p:cNvGrpSpPr>
                  <a:grpSpLocks/>
                </p:cNvGrpSpPr>
                <p:nvPr/>
              </p:nvGrpSpPr>
              <p:grpSpPr bwMode="auto">
                <a:xfrm>
                  <a:off x="3264" y="816"/>
                  <a:ext cx="192" cy="720"/>
                  <a:chOff x="1584" y="768"/>
                  <a:chExt cx="192" cy="720"/>
                </a:xfrm>
              </p:grpSpPr>
              <p:sp>
                <p:nvSpPr>
                  <p:cNvPr id="26654" name="Line 229"/>
                  <p:cNvSpPr>
                    <a:spLocks noChangeShapeType="1"/>
                  </p:cNvSpPr>
                  <p:nvPr/>
                </p:nvSpPr>
                <p:spPr bwMode="auto">
                  <a:xfrm>
                    <a:off x="1680" y="936"/>
                    <a:ext cx="0" cy="360"/>
                  </a:xfrm>
                  <a:prstGeom prst="line">
                    <a:avLst/>
                  </a:prstGeom>
                  <a:noFill/>
                  <a:ln w="38100">
                    <a:solidFill>
                      <a:schemeClr val="accent2"/>
                    </a:solidFill>
                    <a:round/>
                    <a:headEnd type="none" w="sm" len="sm"/>
                    <a:tailEnd type="none" w="sm" len="sm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en-US">
                      <a:latin typeface="+mj-lt"/>
                    </a:endParaRPr>
                  </a:p>
                </p:txBody>
              </p:sp>
              <p:sp>
                <p:nvSpPr>
                  <p:cNvPr id="26655" name="Rectangle 230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1296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  <p:sp>
                <p:nvSpPr>
                  <p:cNvPr id="26656" name="Rectangle 231"/>
                  <p:cNvSpPr>
                    <a:spLocks noChangeArrowheads="1"/>
                  </p:cNvSpPr>
                  <p:nvPr/>
                </p:nvSpPr>
                <p:spPr bwMode="auto">
                  <a:xfrm>
                    <a:off x="1584" y="768"/>
                    <a:ext cx="192" cy="192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 w="12700">
                    <a:solidFill>
                      <a:schemeClr val="tx1"/>
                    </a:solidFill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>
                    <a:lvl1pPr>
                      <a:spcBef>
                        <a:spcPct val="20000"/>
                      </a:spcBef>
                      <a:buClr>
                        <a:schemeClr val="bg2"/>
                      </a:buClr>
                      <a:buSzPct val="75000"/>
                      <a:buFont typeface="Wingdings" panose="05000000000000000000" pitchFamily="2" charset="2"/>
                      <a:buChar char="n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lr>
                        <a:schemeClr val="accent2"/>
                      </a:buClr>
                      <a:buSzPct val="80000"/>
                      <a:buFont typeface="Wingdings" panose="05000000000000000000" pitchFamily="2" charset="2"/>
                      <a:buChar char="¨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bg2"/>
                      </a:buClr>
                      <a:buSzPct val="65000"/>
                      <a:buFont typeface="Wingdings" panose="05000000000000000000" pitchFamily="2" charset="2"/>
                      <a:buChar char="n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SzPct val="70000"/>
                      <a:buFont typeface="Wingdings" panose="05000000000000000000" pitchFamily="2" charset="2"/>
                      <a:buChar char="¨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bg2"/>
                      </a:buClr>
                      <a:buFont typeface="Wingdings" panose="05000000000000000000" pitchFamily="2" charset="2"/>
                      <a:buChar char="§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>
                      <a:spcBef>
                        <a:spcPct val="0"/>
                      </a:spcBef>
                      <a:buClrTx/>
                      <a:buSzTx/>
                      <a:buFontTx/>
                      <a:buNone/>
                      <a:defRPr/>
                    </a:pPr>
                    <a:endParaRPr lang="en-US" sz="2000" smtClean="0">
                      <a:latin typeface="+mj-lt"/>
                    </a:endParaRPr>
                  </a:p>
                </p:txBody>
              </p:sp>
            </p:grpSp>
            <p:sp>
              <p:nvSpPr>
                <p:cNvPr id="26652" name="Line 232"/>
                <p:cNvSpPr>
                  <a:spLocks noChangeShapeType="1"/>
                </p:cNvSpPr>
                <p:nvPr/>
              </p:nvSpPr>
              <p:spPr bwMode="auto">
                <a:xfrm>
                  <a:off x="2880" y="912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  <p:sp>
              <p:nvSpPr>
                <p:cNvPr id="26653" name="Line 233"/>
                <p:cNvSpPr>
                  <a:spLocks noChangeShapeType="1"/>
                </p:cNvSpPr>
                <p:nvPr/>
              </p:nvSpPr>
              <p:spPr bwMode="auto">
                <a:xfrm>
                  <a:off x="2880" y="1440"/>
                  <a:ext cx="384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pPr>
                    <a:defRPr/>
                  </a:pPr>
                  <a:endParaRPr lang="en-US">
                    <a:latin typeface="+mj-lt"/>
                  </a:endParaRPr>
                </a:p>
              </p:txBody>
            </p:sp>
          </p:grpSp>
        </p:grpSp>
      </p:grpSp>
      <p:grpSp>
        <p:nvGrpSpPr>
          <p:cNvPr id="7" name="Group 6"/>
          <p:cNvGrpSpPr>
            <a:grpSpLocks/>
          </p:cNvGrpSpPr>
          <p:nvPr/>
        </p:nvGrpSpPr>
        <p:grpSpPr bwMode="auto">
          <a:xfrm>
            <a:off x="686473" y="1223172"/>
            <a:ext cx="2799246" cy="923972"/>
            <a:chOff x="6172200" y="1411288"/>
            <a:chExt cx="2799246" cy="923972"/>
          </a:xfrm>
        </p:grpSpPr>
        <p:sp>
          <p:nvSpPr>
            <p:cNvPr id="236547" name="Text Box 3"/>
            <p:cNvSpPr txBox="1">
              <a:spLocks noChangeArrowheads="1"/>
            </p:cNvSpPr>
            <p:nvPr/>
          </p:nvSpPr>
          <p:spPr bwMode="auto">
            <a:xfrm>
              <a:off x="6172200" y="1411288"/>
              <a:ext cx="1120820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1800" smtClean="0">
                  <a:solidFill>
                    <a:srgbClr val="1503FB"/>
                  </a:solidFill>
                  <a:latin typeface="+mj-lt"/>
                </a:rPr>
                <a:t>Diameter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1800" smtClean="0">
                  <a:solidFill>
                    <a:srgbClr val="1503FB"/>
                  </a:solidFill>
                  <a:latin typeface="+mj-lt"/>
                </a:rPr>
                <a:t>Bisection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de-DE" sz="1800" smtClean="0">
                  <a:solidFill>
                    <a:srgbClr val="1503FB"/>
                  </a:solidFill>
                  <a:latin typeface="+mj-lt"/>
                </a:rPr>
                <a:t>Cost  </a:t>
              </a:r>
            </a:p>
          </p:txBody>
        </p:sp>
        <p:sp>
          <p:nvSpPr>
            <p:cNvPr id="236778" name="Rectangle 234"/>
            <p:cNvSpPr>
              <a:spLocks noChangeArrowheads="1"/>
            </p:cNvSpPr>
            <p:nvPr/>
          </p:nvSpPr>
          <p:spPr bwMode="auto">
            <a:xfrm>
              <a:off x="7772400" y="1411288"/>
              <a:ext cx="1199046" cy="9239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1800" smtClean="0">
                  <a:latin typeface="+mj-lt"/>
                </a:rPr>
                <a:t>log </a:t>
              </a:r>
              <a:r>
                <a:rPr lang="en-US" sz="1800" i="1" smtClean="0">
                  <a:latin typeface="+mj-lt"/>
                </a:rPr>
                <a:t>p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1800" i="1" smtClean="0">
                  <a:latin typeface="+mj-lt"/>
                </a:rPr>
                <a:t>p</a:t>
              </a:r>
              <a:r>
                <a:rPr lang="en-US" sz="1800" smtClean="0">
                  <a:latin typeface="+mj-lt"/>
                </a:rPr>
                <a:t> / 2</a:t>
              </a:r>
            </a:p>
            <a:p>
              <a:pPr>
                <a:spcBef>
                  <a:spcPct val="0"/>
                </a:spcBef>
                <a:buClrTx/>
                <a:buSzTx/>
                <a:buFontTx/>
                <a:buNone/>
                <a:defRPr/>
              </a:pPr>
              <a:r>
                <a:rPr lang="en-US" sz="1800" i="1" smtClean="0">
                  <a:latin typeface="+mj-lt"/>
                </a:rPr>
                <a:t>p </a:t>
              </a:r>
              <a:r>
                <a:rPr lang="en-US" sz="1800" smtClean="0">
                  <a:latin typeface="+mj-lt"/>
                </a:rPr>
                <a:t>log </a:t>
              </a:r>
              <a:r>
                <a:rPr lang="en-US" sz="1800" i="1" smtClean="0">
                  <a:latin typeface="+mj-lt"/>
                </a:rPr>
                <a:t>p</a:t>
              </a:r>
              <a:r>
                <a:rPr lang="en-US" sz="1800" smtClean="0">
                  <a:latin typeface="+mj-lt"/>
                </a:rPr>
                <a:t> / 2</a:t>
              </a:r>
              <a:endParaRPr lang="en-US" sz="1800" i="1" smtClean="0">
                <a:latin typeface="+mj-lt"/>
              </a:endParaRPr>
            </a:p>
          </p:txBody>
        </p:sp>
      </p:grpSp>
      <p:sp>
        <p:nvSpPr>
          <p:cNvPr id="234" name="TextBox 233"/>
          <p:cNvSpPr txBox="1"/>
          <p:nvPr/>
        </p:nvSpPr>
        <p:spPr>
          <a:xfrm>
            <a:off x="723106" y="2223979"/>
            <a:ext cx="37488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smtClean="0"/>
              <a:t>Excellent diameter and fault tolerance.</a:t>
            </a:r>
          </a:p>
          <a:p>
            <a:r>
              <a:rPr lang="en-US" sz="1600" smtClean="0"/>
              <a:t>CM-1 used a 20-dim hypercube!</a:t>
            </a:r>
            <a:endParaRPr lang="en-US" sz="1600"/>
          </a:p>
        </p:txBody>
      </p:sp>
      <p:pic>
        <p:nvPicPr>
          <p:cNvPr id="4098" name="Picture 2" descr="https://upload.wikimedia.org/wikipedia/commons/thumb/2/22/Hypercube.svg/943px-Hypercube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539" y="580113"/>
            <a:ext cx="1527673" cy="1658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img13.deviantart.net/d1f2/i/2004/352/a/f/5d_hypercube_by_zigurdu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521" y="539628"/>
            <a:ext cx="1664179" cy="1664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788737" y="2439422"/>
            <a:ext cx="1610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4D hypercube</a:t>
            </a:r>
            <a:endParaRPr lang="en-US"/>
          </a:p>
        </p:txBody>
      </p:sp>
      <p:sp>
        <p:nvSpPr>
          <p:cNvPr id="237" name="TextBox 236"/>
          <p:cNvSpPr txBox="1"/>
          <p:nvPr/>
        </p:nvSpPr>
        <p:spPr>
          <a:xfrm>
            <a:off x="7312444" y="2457782"/>
            <a:ext cx="1610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5</a:t>
            </a:r>
            <a:r>
              <a:rPr lang="en-US" smtClean="0"/>
              <a:t>D hypercube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4203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0" dur="500"/>
                                        <p:tgtEl>
                                          <p:spTgt spid="23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5" dur="500"/>
                                        <p:tgtEl>
                                          <p:spTgt spid="23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/>
      <p:bldP spid="9" grpId="0"/>
      <p:bldP spid="2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421" y="1247775"/>
            <a:ext cx="4859676" cy="5872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Implicit parallelism - Superscalar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4"/>
            <a:ext cx="4053155" cy="5074043"/>
          </a:xfrm>
        </p:spPr>
        <p:txBody>
          <a:bodyPr>
            <a:normAutofit fontScale="70000" lnSpcReduction="20000"/>
          </a:bodyPr>
          <a:lstStyle/>
          <a:p>
            <a:r>
              <a:rPr lang="en-US" smtClean="0"/>
              <a:t>Superscalar processors issue multiple instructions each clock.  </a:t>
            </a:r>
          </a:p>
          <a:p>
            <a:r>
              <a:rPr lang="en-US" smtClean="0"/>
              <a:t>Execution must respect data dependencies, where one instruction uses results of another.</a:t>
            </a:r>
          </a:p>
          <a:p>
            <a:pPr lvl="1"/>
            <a:r>
              <a:rPr lang="en-US" smtClean="0"/>
              <a:t>All three code fragments add 4 numbers, but first code has fewer data dependencies (so more parallelism) than second.</a:t>
            </a:r>
          </a:p>
          <a:p>
            <a:pPr lvl="1"/>
            <a:r>
              <a:rPr lang="en-US" smtClean="0"/>
              <a:t>Third code requires look-ahead and reordering hardware to detect independence of instructions 1 and 3.</a:t>
            </a:r>
          </a:p>
          <a:p>
            <a:endParaRPr lang="en-US" smtClean="0"/>
          </a:p>
        </p:txBody>
      </p:sp>
      <p:sp>
        <p:nvSpPr>
          <p:cNvPr id="5" name="TextBox 4"/>
          <p:cNvSpPr txBox="1"/>
          <p:nvPr/>
        </p:nvSpPr>
        <p:spPr>
          <a:xfrm>
            <a:off x="1047963" y="6231657"/>
            <a:ext cx="3590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Source: </a:t>
            </a:r>
            <a:r>
              <a:rPr lang="en-US" sz="1400" i="1"/>
              <a:t>Introduction to Parallel Computing</a:t>
            </a:r>
            <a:r>
              <a:rPr lang="en-US" sz="1400"/>
              <a:t>, Grama et al., 2003</a:t>
            </a:r>
          </a:p>
        </p:txBody>
      </p:sp>
    </p:spTree>
    <p:extLst>
      <p:ext uri="{BB962C8B-B14F-4D97-AF65-F5344CB8AC3E}">
        <p14:creationId xmlns:p14="http://schemas.microsoft.com/office/powerpoint/2010/main" val="907706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Implicit parallelism - VLIW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mtClean="0"/>
              <a:t>Superscalar</a:t>
            </a:r>
          </a:p>
          <a:p>
            <a:pPr lvl="1"/>
            <a:r>
              <a:rPr lang="en-US" smtClean="0"/>
              <a:t>Resource </a:t>
            </a:r>
            <a:r>
              <a:rPr lang="en-US"/>
              <a:t>dependency is when multiple instructions use same hardware unit.</a:t>
            </a:r>
          </a:p>
          <a:p>
            <a:pPr lvl="1"/>
            <a:r>
              <a:rPr lang="en-US"/>
              <a:t>Branch dependency occurs when code can take different paths based on a conditional.</a:t>
            </a:r>
          </a:p>
          <a:p>
            <a:pPr lvl="1"/>
            <a:r>
              <a:rPr lang="en-US"/>
              <a:t>Waste occurs when no instruction issued in a clock cycle.</a:t>
            </a:r>
          </a:p>
          <a:p>
            <a:r>
              <a:rPr lang="en-US"/>
              <a:t>VLIW (very long instruction word) finds and packs parallelizable instructions at compile time.</a:t>
            </a:r>
          </a:p>
          <a:p>
            <a:pPr lvl="1"/>
            <a:r>
              <a:rPr lang="en-US"/>
              <a:t>Superscalar finds parallelism at runtime.</a:t>
            </a:r>
          </a:p>
          <a:p>
            <a:pPr lvl="1"/>
            <a:r>
              <a:rPr lang="en-US">
                <a:solidFill>
                  <a:srgbClr val="1503FB"/>
                </a:solidFill>
              </a:rPr>
              <a:t>Pro</a:t>
            </a:r>
            <a:r>
              <a:rPr lang="en-US"/>
              <a:t> Compiler can do more sophisticated search.</a:t>
            </a:r>
          </a:p>
          <a:p>
            <a:pPr lvl="1"/>
            <a:r>
              <a:rPr lang="en-US">
                <a:solidFill>
                  <a:srgbClr val="1503FB"/>
                </a:solidFill>
              </a:rPr>
              <a:t>Con</a:t>
            </a:r>
            <a:r>
              <a:rPr lang="en-US"/>
              <a:t> Compiler doesn’t have runtime state, e.g. branch history, cache misses, for efficient scheduling.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6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Memory performance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9226"/>
            <a:ext cx="5382491" cy="5314084"/>
          </a:xfrm>
        </p:spPr>
        <p:txBody>
          <a:bodyPr>
            <a:normAutofit fontScale="55000" lnSpcReduction="20000"/>
          </a:bodyPr>
          <a:lstStyle/>
          <a:p>
            <a:r>
              <a:rPr lang="en-US" smtClean="0"/>
              <a:t>We need data before we can compute.  So processor performance often depends on memory performance.</a:t>
            </a:r>
          </a:p>
          <a:p>
            <a:r>
              <a:rPr lang="en-US" smtClean="0"/>
              <a:t>Key measures are latency and bandwidth.</a:t>
            </a:r>
          </a:p>
          <a:p>
            <a:r>
              <a:rPr lang="en-US" smtClean="0"/>
              <a:t>Latency is amount of time for processor to access piece of data.</a:t>
            </a:r>
          </a:p>
          <a:p>
            <a:r>
              <a:rPr lang="en-US" smtClean="0"/>
              <a:t>Bandwidth is amount of data transferred from memory to processor per unit time.</a:t>
            </a:r>
          </a:p>
          <a:p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Consider a highway.  </a:t>
            </a:r>
          </a:p>
          <a:p>
            <a:pPr lvl="1"/>
            <a:r>
              <a:rPr lang="en-US" smtClean="0"/>
              <a:t>Latency is the how fast you can drive on the highway (or alternatively, the length of the highway).</a:t>
            </a:r>
          </a:p>
          <a:p>
            <a:pPr lvl="1"/>
            <a:r>
              <a:rPr lang="en-US" smtClean="0"/>
              <a:t>Bandwidth is how many lanes the highway has.</a:t>
            </a:r>
          </a:p>
          <a:p>
            <a:r>
              <a:rPr lang="en-US" smtClean="0"/>
              <a:t>Latency and bandwidth are independent.</a:t>
            </a:r>
          </a:p>
          <a:p>
            <a:pPr lvl="1"/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you can have low latency &amp; low bandwidth, high latency &amp; high bandwidth, etc.</a:t>
            </a:r>
          </a:p>
          <a:p>
            <a:r>
              <a:rPr lang="en-US" smtClean="0"/>
              <a:t>Latency is more important if frequently transfer small amounts of data.</a:t>
            </a:r>
          </a:p>
          <a:p>
            <a:r>
              <a:rPr lang="en-US" smtClean="0"/>
              <a:t>Bandwidth matters when transferring large piece of data.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452" y="3810000"/>
            <a:ext cx="2758611" cy="2633121"/>
          </a:xfrm>
          <a:prstGeom prst="rect">
            <a:avLst/>
          </a:prstGeom>
        </p:spPr>
      </p:pic>
      <p:pic>
        <p:nvPicPr>
          <p:cNvPr id="2050" name="Picture 2" descr="http://cdn.wonderfulengineering.com/wp-content/uploads/2014/01/highway-wallpaper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518" y="1469329"/>
            <a:ext cx="3128481" cy="1759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4243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softwaremaniacs.org/media/blog/memory-cpu-ga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808" y="1176415"/>
            <a:ext cx="5579902" cy="3475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CPU-memory gap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15838"/>
            <a:ext cx="8229600" cy="1941815"/>
          </a:xfrm>
        </p:spPr>
        <p:txBody>
          <a:bodyPr>
            <a:normAutofit fontScale="70000" lnSpcReduction="20000"/>
          </a:bodyPr>
          <a:lstStyle/>
          <a:p>
            <a:r>
              <a:rPr lang="en-US" smtClean="0"/>
              <a:t>Processors today can compute much faster than memory can transfer data.</a:t>
            </a:r>
          </a:p>
          <a:p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100 GFLOPS, 20 GB/s bandwidth and 100 ns latency to main memory.</a:t>
            </a:r>
          </a:p>
          <a:p>
            <a:pPr lvl="1"/>
            <a:r>
              <a:rPr lang="en-US" smtClean="0"/>
              <a:t>Performance is bandwidth limited.  Can only transfer 5 billion floats / sec, only 5 GFLOPS!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615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mage.slidesharecdn.com/computer-architecture-part-54524/95/computer-architecture-part-5-20-728.jpg?cb=127131648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015" y="1107004"/>
            <a:ext cx="7476212" cy="5607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Memory hierarchy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Caching	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19225"/>
            <a:ext cx="8450495" cy="3841144"/>
          </a:xfrm>
        </p:spPr>
        <p:txBody>
          <a:bodyPr>
            <a:normAutofit fontScale="62500" lnSpcReduction="20000"/>
          </a:bodyPr>
          <a:lstStyle/>
          <a:p>
            <a:r>
              <a:rPr lang="en-US" smtClean="0"/>
              <a:t>Cache is small but fast piece of memory built directly on CPU die.</a:t>
            </a:r>
          </a:p>
          <a:p>
            <a:pPr lvl="1"/>
            <a:r>
              <a:rPr lang="en-US" smtClean="0"/>
              <a:t>Low latency, high bandwidth.</a:t>
            </a:r>
          </a:p>
          <a:p>
            <a:pPr lvl="1"/>
            <a:r>
              <a:rPr lang="en-US" smtClean="0"/>
              <a:t>Used to decrease (effective) latency.  Also helps alleviate bandwidth limitations.</a:t>
            </a:r>
          </a:p>
          <a:p>
            <a:r>
              <a:rPr lang="en-US" smtClean="0"/>
              <a:t>When accessing data, processor first checks cache, and only goes to memory if data isn’t in cache.</a:t>
            </a:r>
          </a:p>
          <a:p>
            <a:r>
              <a:rPr lang="en-US" smtClean="0"/>
              <a:t>Caches effective due to temporal and spatial locality in (most) code.</a:t>
            </a:r>
          </a:p>
          <a:p>
            <a:r>
              <a:rPr lang="en-US" smtClean="0">
                <a:solidFill>
                  <a:srgbClr val="1503FB"/>
                </a:solidFill>
              </a:rPr>
              <a:t>Temporal locality </a:t>
            </a:r>
            <a:r>
              <a:rPr lang="en-US" smtClean="0"/>
              <a:t>Small set of data accessed repeatedly.</a:t>
            </a:r>
          </a:p>
          <a:p>
            <a:pPr lvl="1"/>
            <a:r>
              <a:rPr lang="en-US" smtClean="0"/>
              <a:t>Store in cache and access quickly.</a:t>
            </a:r>
          </a:p>
          <a:p>
            <a:r>
              <a:rPr lang="en-US" smtClean="0">
                <a:solidFill>
                  <a:srgbClr val="1503FB"/>
                </a:solidFill>
              </a:rPr>
              <a:t>Spatial locality</a:t>
            </a:r>
          </a:p>
          <a:p>
            <a:pPr lvl="1"/>
            <a:r>
              <a:rPr lang="en-US" smtClean="0"/>
              <a:t>Nearby pieces of data accessed together.</a:t>
            </a:r>
          </a:p>
          <a:p>
            <a:pPr lvl="1"/>
            <a:r>
              <a:rPr lang="en-US" smtClean="0">
                <a:solidFill>
                  <a:srgbClr val="1503FB"/>
                </a:solidFill>
              </a:rPr>
              <a:t>Ex</a:t>
            </a:r>
            <a:r>
              <a:rPr lang="en-US" smtClean="0"/>
              <a:t> Iterating through an array.</a:t>
            </a:r>
          </a:p>
        </p:txBody>
      </p:sp>
      <p:pic>
        <p:nvPicPr>
          <p:cNvPr id="6146" name="Picture 2" descr="http://m.eet.com/media/1067326/cachefigure1_big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2188" y="4751798"/>
            <a:ext cx="3158033" cy="209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://www.techeye.net/assets/upload/Intel/ivy_bridge/Ivy-Bridge_Die_Label_600px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078" y="4999265"/>
            <a:ext cx="4226710" cy="1761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6858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57831</TotalTime>
  <Words>2473</Words>
  <Application>Microsoft Office PowerPoint</Application>
  <PresentationFormat>On-screen Show (4:3)</PresentationFormat>
  <Paragraphs>359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Arial Black</vt:lpstr>
      <vt:lpstr>Marlett</vt:lpstr>
      <vt:lpstr>Symbol</vt:lpstr>
      <vt:lpstr>Times New Roman</vt:lpstr>
      <vt:lpstr>Wingdings</vt:lpstr>
      <vt:lpstr>Pixel</vt:lpstr>
      <vt:lpstr>Parallel Architectures </vt:lpstr>
      <vt:lpstr>Parallelism hierarchy</vt:lpstr>
      <vt:lpstr>Implicit parallelism - Pipelining</vt:lpstr>
      <vt:lpstr>Implicit parallelism - Superscalar</vt:lpstr>
      <vt:lpstr>Implicit parallelism - VLIW</vt:lpstr>
      <vt:lpstr>Memory performance</vt:lpstr>
      <vt:lpstr>CPU-memory gap</vt:lpstr>
      <vt:lpstr>Memory hierarchy</vt:lpstr>
      <vt:lpstr>Caching </vt:lpstr>
      <vt:lpstr>Caching performance</vt:lpstr>
      <vt:lpstr>Processor architectures</vt:lpstr>
      <vt:lpstr>Processor architectures</vt:lpstr>
      <vt:lpstr>Threads and multithreading</vt:lpstr>
      <vt:lpstr>Multithreaded multicore</vt:lpstr>
      <vt:lpstr>PowerPoint Presentation</vt:lpstr>
      <vt:lpstr>GPGPU</vt:lpstr>
      <vt:lpstr>Flynn’s taxonomy</vt:lpstr>
      <vt:lpstr>SIMD</vt:lpstr>
      <vt:lpstr>Instruction divergence</vt:lpstr>
      <vt:lpstr>MIMD</vt:lpstr>
      <vt:lpstr>Interconnection networks</vt:lpstr>
      <vt:lpstr>Shared memory architecture</vt:lpstr>
      <vt:lpstr>Distributed memory architecture</vt:lpstr>
      <vt:lpstr>Network of workstations (NOW)</vt:lpstr>
      <vt:lpstr>Bus architecture</vt:lpstr>
      <vt:lpstr>Crossbar architecture</vt:lpstr>
      <vt:lpstr>Multihop networks</vt:lpstr>
      <vt:lpstr>1D topologies</vt:lpstr>
      <vt:lpstr>Meshes and tori</vt:lpstr>
      <vt:lpstr>PowerPoint Presentation</vt:lpstr>
      <vt:lpstr>Trees</vt:lpstr>
      <vt:lpstr>Hypercubes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Lower Bounds in Distributed Computing</dc:title>
  <dc:creator>Rui</dc:creator>
  <cp:lastModifiedBy>Rui</cp:lastModifiedBy>
  <cp:revision>3538</cp:revision>
  <cp:lastPrinted>2021-09-16T01:31:24Z</cp:lastPrinted>
  <dcterms:created xsi:type="dcterms:W3CDTF">2004-01-06T19:40:29Z</dcterms:created>
  <dcterms:modified xsi:type="dcterms:W3CDTF">2021-09-16T01:39:38Z</dcterms:modified>
</cp:coreProperties>
</file>

<file path=docProps/thumbnail.jpeg>
</file>